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6" r:id="rId3"/>
    <p:sldId id="275" r:id="rId4"/>
    <p:sldId id="276" r:id="rId5"/>
    <p:sldId id="277" r:id="rId6"/>
    <p:sldId id="259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94" r:id="rId17"/>
    <p:sldId id="295" r:id="rId18"/>
    <p:sldId id="279" r:id="rId19"/>
    <p:sldId id="282" r:id="rId20"/>
    <p:sldId id="283" r:id="rId21"/>
    <p:sldId id="284" r:id="rId22"/>
    <p:sldId id="25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4"/>
  </p:normalViewPr>
  <p:slideViewPr>
    <p:cSldViewPr>
      <p:cViewPr varScale="1">
        <p:scale>
          <a:sx n="104" d="100"/>
          <a:sy n="104" d="100"/>
        </p:scale>
        <p:origin x="134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C3AC1-EC36-465E-B318-2E1E062664CF}" type="datetimeFigureOut">
              <a:rPr lang="en-US" smtClean="0"/>
              <a:t>8/9/17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61AA3-C37A-4DD4-BEEB-398A2D1316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71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A3539-E775-49EC-AEED-05E50983745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363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D7DC2-D9F8-4107-A43B-5F1A89B0BF54}" type="datetimeFigureOut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www.tech4imaging.com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1306305-C1A5-42BA-B818-1FE51DD4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5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D7DC2-D9F8-4107-A43B-5F1A89B0BF54}" type="datetimeFigureOut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6305-C1A5-42BA-B818-1FE51DD4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3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D7DC2-D9F8-4107-A43B-5F1A89B0BF54}" type="datetimeFigureOut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6305-C1A5-42BA-B818-1FE51DD4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24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D7DC2-D9F8-4107-A43B-5F1A89B0BF54}" type="datetimeFigureOut">
              <a:rPr lang="en-US" smtClean="0"/>
              <a:t>8/9/17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6305-C1A5-42BA-B818-1FE51DD4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94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AE0E-EC73-4104-B524-FB302E973C25}" type="datetimeFigureOut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5B84-6B6A-4A92-B387-993855606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81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AE0E-EC73-4104-B524-FB302E973C25}" type="datetimeFigureOut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5B84-6B6A-4A92-B387-993855606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66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AE0E-EC73-4104-B524-FB302E973C25}" type="datetimeFigureOut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5B84-6B6A-4A92-B387-993855606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18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AE0E-EC73-4104-B524-FB302E973C25}" type="datetimeFigureOut">
              <a:rPr lang="en-US" smtClean="0"/>
              <a:t>8/9/17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5B84-6B6A-4A92-B387-993855606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46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AE0E-EC73-4104-B524-FB302E973C25}" type="datetimeFigureOut">
              <a:rPr lang="en-US" smtClean="0"/>
              <a:t>8/9/17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5B84-6B6A-4A92-B387-993855606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96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AE0E-EC73-4104-B524-FB302E973C25}" type="datetimeFigureOut">
              <a:rPr lang="en-US" smtClean="0"/>
              <a:t>8/9/17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5B84-6B6A-4A92-B387-993855606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06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AE0E-EC73-4104-B524-FB302E973C25}" type="datetimeFigureOut">
              <a:rPr lang="en-US" smtClean="0"/>
              <a:t>8/9/17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5B84-6B6A-4A92-B387-993855606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73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D7DC2-D9F8-4107-A43B-5F1A89B0BF54}" type="datetimeFigureOut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6305-C1A5-42BA-B818-1FE51DD4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99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AE0E-EC73-4104-B524-FB302E973C25}" type="datetimeFigureOut">
              <a:rPr lang="en-US" smtClean="0"/>
              <a:t>8/9/17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5B84-6B6A-4A92-B387-993855606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91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AE0E-EC73-4104-B524-FB302E973C25}" type="datetimeFigureOut">
              <a:rPr lang="en-US" smtClean="0"/>
              <a:t>8/9/17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5B84-6B6A-4A92-B387-993855606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7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AE0E-EC73-4104-B524-FB302E973C25}" type="datetimeFigureOut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5B84-6B6A-4A92-B387-993855606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668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1AE0E-EC73-4104-B524-FB302E973C25}" type="datetimeFigureOut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85B84-6B6A-4A92-B387-993855606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7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D7DC2-D9F8-4107-A43B-5F1A89B0BF54}" type="datetimeFigureOut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6305-C1A5-42BA-B818-1FE51DD4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0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D7DC2-D9F8-4107-A43B-5F1A89B0BF54}" type="datetimeFigureOut">
              <a:rPr lang="en-US" smtClean="0"/>
              <a:t>8/9/17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6305-C1A5-42BA-B818-1FE51DD4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4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D7DC2-D9F8-4107-A43B-5F1A89B0BF54}" type="datetimeFigureOut">
              <a:rPr lang="en-US" smtClean="0"/>
              <a:t>8/9/17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6305-C1A5-42BA-B818-1FE51DD4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4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D7DC2-D9F8-4107-A43B-5F1A89B0BF54}" type="datetimeFigureOut">
              <a:rPr lang="en-US" smtClean="0"/>
              <a:t>8/9/17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6305-C1A5-42BA-B818-1FE51DD4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50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D7DC2-D9F8-4107-A43B-5F1A89B0BF54}" type="datetimeFigureOut">
              <a:rPr lang="en-US" smtClean="0"/>
              <a:t>8/9/17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6305-C1A5-42BA-B818-1FE51DD4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62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D7DC2-D9F8-4107-A43B-5F1A89B0BF54}" type="datetimeFigureOut">
              <a:rPr lang="en-US" smtClean="0"/>
              <a:t>8/9/17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6305-C1A5-42BA-B818-1FE51DD4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7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D7DC2-D9F8-4107-A43B-5F1A89B0BF54}" type="datetimeFigureOut">
              <a:rPr lang="en-US" smtClean="0"/>
              <a:t>8/9/17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06305-C1A5-42BA-B818-1FE51DD4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7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06305-C1A5-42BA-B818-1FE51DD435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05321"/>
            <a:ext cx="2757488" cy="60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594" y="34247"/>
            <a:ext cx="984406" cy="112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1AE0E-EC73-4104-B524-FB302E973C25}" type="datetimeFigureOut">
              <a:rPr lang="en-US" smtClean="0"/>
              <a:t>8/9/17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85B84-6B6A-4A92-B387-993855606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9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png"/><Relationship Id="rId12" Type="http://schemas.openxmlformats.org/officeDocument/2006/relationships/image" Target="../media/image22.png"/><Relationship Id="rId13" Type="http://schemas.openxmlformats.org/officeDocument/2006/relationships/image" Target="../media/image150.png"/><Relationship Id="rId14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2.png"/><Relationship Id="rId3" Type="http://schemas.openxmlformats.org/officeDocument/2006/relationships/image" Target="../media/image510.png"/><Relationship Id="rId4" Type="http://schemas.openxmlformats.org/officeDocument/2006/relationships/image" Target="../media/image610.png"/><Relationship Id="rId5" Type="http://schemas.openxmlformats.org/officeDocument/2006/relationships/image" Target="../media/image710.png"/><Relationship Id="rId6" Type="http://schemas.openxmlformats.org/officeDocument/2006/relationships/image" Target="../media/image19.png"/><Relationship Id="rId7" Type="http://schemas.openxmlformats.org/officeDocument/2006/relationships/image" Target="../media/image42.png"/><Relationship Id="rId8" Type="http://schemas.openxmlformats.org/officeDocument/2006/relationships/image" Target="../media/image20.png"/><Relationship Id="rId9" Type="http://schemas.openxmlformats.org/officeDocument/2006/relationships/image" Target="../media/image43.png"/><Relationship Id="rId10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9.png"/><Relationship Id="rId12" Type="http://schemas.openxmlformats.org/officeDocument/2006/relationships/image" Target="../media/image35.png"/><Relationship Id="rId13" Type="http://schemas.openxmlformats.org/officeDocument/2006/relationships/image" Target="../media/image50.png"/><Relationship Id="rId14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png"/><Relationship Id="rId3" Type="http://schemas.openxmlformats.org/officeDocument/2006/relationships/image" Target="../media/image510.png"/><Relationship Id="rId4" Type="http://schemas.openxmlformats.org/officeDocument/2006/relationships/image" Target="../media/image610.png"/><Relationship Id="rId5" Type="http://schemas.openxmlformats.org/officeDocument/2006/relationships/image" Target="../media/image710.png"/><Relationship Id="rId6" Type="http://schemas.openxmlformats.org/officeDocument/2006/relationships/image" Target="../media/image22.png"/><Relationship Id="rId7" Type="http://schemas.openxmlformats.org/officeDocument/2006/relationships/image" Target="../media/image170.png"/><Relationship Id="rId8" Type="http://schemas.openxmlformats.org/officeDocument/2006/relationships/image" Target="../media/image150.png"/><Relationship Id="rId9" Type="http://schemas.openxmlformats.org/officeDocument/2006/relationships/image" Target="../media/image46.png"/><Relationship Id="rId10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0.png"/><Relationship Id="rId12" Type="http://schemas.openxmlformats.org/officeDocument/2006/relationships/image" Target="../media/image500.png"/><Relationship Id="rId13" Type="http://schemas.openxmlformats.org/officeDocument/2006/relationships/image" Target="../media/image60.png"/><Relationship Id="rId14" Type="http://schemas.openxmlformats.org/officeDocument/2006/relationships/image" Target="../media/image70.png"/><Relationship Id="rId15" Type="http://schemas.openxmlformats.org/officeDocument/2006/relationships/image" Target="../media/image80.png"/><Relationship Id="rId16" Type="http://schemas.openxmlformats.org/officeDocument/2006/relationships/image" Target="../media/image91.png"/><Relationship Id="rId17" Type="http://schemas.openxmlformats.org/officeDocument/2006/relationships/image" Target="../media/image61.png"/><Relationship Id="rId18" Type="http://schemas.openxmlformats.org/officeDocument/2006/relationships/image" Target="../media/image110.png"/><Relationship Id="rId19" Type="http://schemas.openxmlformats.org/officeDocument/2006/relationships/image" Target="../media/image62.png"/><Relationship Id="rId20" Type="http://schemas.openxmlformats.org/officeDocument/2006/relationships/image" Target="../media/image130.png"/><Relationship Id="rId21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22" Type="http://schemas.openxmlformats.org/officeDocument/2006/relationships/image" Target="../media/image37.png"/><Relationship Id="rId23" Type="http://schemas.openxmlformats.org/officeDocument/2006/relationships/image" Target="../media/image53.png"/><Relationship Id="rId24" Type="http://schemas.openxmlformats.org/officeDocument/2006/relationships/image" Target="../media/image39.png"/><Relationship Id="rId10" Type="http://schemas.openxmlformats.org/officeDocument/2006/relationships/image" Target="../media/image1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54.png"/><Relationship Id="rId6" Type="http://schemas.openxmlformats.org/officeDocument/2006/relationships/image" Target="../media/image55.jpeg"/><Relationship Id="rId7" Type="http://schemas.openxmlformats.org/officeDocument/2006/relationships/image" Target="../media/image56.jpeg"/><Relationship Id="rId8" Type="http://schemas.openxmlformats.org/officeDocument/2006/relationships/image" Target="../media/image57.jpeg"/><Relationship Id="rId9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1.png"/><Relationship Id="rId12" Type="http://schemas.openxmlformats.org/officeDocument/2006/relationships/image" Target="../media/image72.png"/><Relationship Id="rId13" Type="http://schemas.openxmlformats.org/officeDocument/2006/relationships/image" Target="../media/image76.png"/><Relationship Id="rId14" Type="http://schemas.openxmlformats.org/officeDocument/2006/relationships/image" Target="../media/image77.png"/><Relationship Id="rId15" Type="http://schemas.openxmlformats.org/officeDocument/2006/relationships/image" Target="../media/image78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230.png"/><Relationship Id="rId6" Type="http://schemas.openxmlformats.org/officeDocument/2006/relationships/image" Target="../media/image59.png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9" Type="http://schemas.openxmlformats.org/officeDocument/2006/relationships/image" Target="../media/image68.png"/><Relationship Id="rId10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90.png"/><Relationship Id="rId8" Type="http://schemas.openxmlformats.org/officeDocument/2006/relationships/image" Target="../media/image100.png"/><Relationship Id="rId9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1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0.png"/><Relationship Id="rId14" Type="http://schemas.openxmlformats.org/officeDocument/2006/relationships/image" Target="../media/image160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0.png"/><Relationship Id="rId3" Type="http://schemas.openxmlformats.org/officeDocument/2006/relationships/image" Target="../media/image510.png"/><Relationship Id="rId4" Type="http://schemas.openxmlformats.org/officeDocument/2006/relationships/image" Target="../media/image610.png"/><Relationship Id="rId5" Type="http://schemas.openxmlformats.org/officeDocument/2006/relationships/image" Target="../media/image710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3" Type="http://schemas.openxmlformats.org/officeDocument/2006/relationships/image" Target="../media/image510.png"/><Relationship Id="rId4" Type="http://schemas.openxmlformats.org/officeDocument/2006/relationships/image" Target="../media/image610.png"/><Relationship Id="rId5" Type="http://schemas.openxmlformats.org/officeDocument/2006/relationships/image" Target="../media/image710.png"/><Relationship Id="rId6" Type="http://schemas.openxmlformats.org/officeDocument/2006/relationships/image" Target="../media/image22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0.png"/><Relationship Id="rId12" Type="http://schemas.openxmlformats.org/officeDocument/2006/relationships/image" Target="../media/image500.png"/><Relationship Id="rId13" Type="http://schemas.openxmlformats.org/officeDocument/2006/relationships/image" Target="../media/image60.png"/><Relationship Id="rId14" Type="http://schemas.openxmlformats.org/officeDocument/2006/relationships/image" Target="../media/image70.png"/><Relationship Id="rId15" Type="http://schemas.openxmlformats.org/officeDocument/2006/relationships/image" Target="../media/image80.png"/><Relationship Id="rId16" Type="http://schemas.openxmlformats.org/officeDocument/2006/relationships/image" Target="../media/image91.png"/><Relationship Id="rId17" Type="http://schemas.openxmlformats.org/officeDocument/2006/relationships/image" Target="../media/image45.png"/><Relationship Id="rId18" Type="http://schemas.openxmlformats.org/officeDocument/2006/relationships/image" Target="../media/image110.png"/><Relationship Id="rId19" Type="http://schemas.openxmlformats.org/officeDocument/2006/relationships/image" Target="../media/image120.png"/><Relationship Id="rId20" Type="http://schemas.openxmlformats.org/officeDocument/2006/relationships/image" Target="../media/image130.png"/><Relationship Id="rId21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Relationship Id="rId22" Type="http://schemas.openxmlformats.org/officeDocument/2006/relationships/image" Target="../media/image39.png"/><Relationship Id="rId23" Type="http://schemas.openxmlformats.org/officeDocument/2006/relationships/image" Target="../media/image40.png"/><Relationship Id="rId24" Type="http://schemas.openxmlformats.org/officeDocument/2006/relationships/image" Target="../media/image41.png"/><Relationship Id="rId10" Type="http://schemas.openxmlformats.org/officeDocument/2006/relationships/image" Target="../media/image1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 Multidimensional Approach to Multi-Phase Flow Instrumentation Using Capacitive Sensors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Qussai Marashdeh, Tech4Imaging LLC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Fernando Teixeira, </a:t>
            </a:r>
            <a:r>
              <a:rPr lang="en-US" sz="2800" dirty="0" smtClean="0">
                <a:solidFill>
                  <a:schemeClr val="tx1"/>
                </a:solidFill>
              </a:rPr>
              <a:t>OSU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9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485054" y="1113923"/>
                <a:ext cx="2585037" cy="119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1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r>
                      <a:rPr lang="en-US" sz="1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80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=5.5</m:t>
                    </m:r>
                    <m:sSup>
                      <m:sSupPr>
                        <m:ctrlPr>
                          <a:rPr lang="en-US" sz="16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endParaRPr lang="en-US" sz="16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=300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kHz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=1000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16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054" y="1113923"/>
                <a:ext cx="2585037" cy="11994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825419" y="1375338"/>
                <a:ext cx="1417889" cy="472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𝜔𝜀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225" y="1375337"/>
                <a:ext cx="1417889" cy="47243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4065282" y="1201635"/>
                <a:ext cx="1922514" cy="819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i="1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ωμσ</m:t>
                              </m:r>
                            </m:den>
                          </m:f>
                        </m:e>
                      </m:rad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≈392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376" y="1201635"/>
                <a:ext cx="1922513" cy="8198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7207088" y="1426889"/>
                <a:ext cx="15985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Pixels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450" y="1426889"/>
                <a:ext cx="159851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1" y="3144540"/>
            <a:ext cx="168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Conventional S</a:t>
            </a:r>
            <a:endParaRPr lang="en-US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304800" y="5194231"/>
            <a:ext cx="88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Abs(S)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44" y="4406188"/>
            <a:ext cx="1736914" cy="2011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58" y="2225549"/>
            <a:ext cx="1720644" cy="2011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58" y="4406188"/>
            <a:ext cx="1729017" cy="2011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536" y="2225549"/>
            <a:ext cx="1721675" cy="2011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536" y="4406188"/>
            <a:ext cx="1721158" cy="2011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44" y="2225549"/>
            <a:ext cx="1716991" cy="2011680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 flipH="1">
            <a:off x="1724858" y="4324884"/>
            <a:ext cx="5903500" cy="0"/>
          </a:xfrm>
          <a:prstGeom prst="line">
            <a:avLst/>
          </a:prstGeom>
          <a:ln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24004" y="1490791"/>
            <a:ext cx="1399032" cy="1399032"/>
            <a:chOff x="5195103" y="3963730"/>
            <a:chExt cx="3731237" cy="279842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5103" y="3963730"/>
              <a:ext cx="3731237" cy="2798428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5894862" y="4197084"/>
              <a:ext cx="2331719" cy="2331719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786366" y="5088588"/>
              <a:ext cx="548711" cy="54871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39806" y="1806927"/>
                <a:ext cx="39908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𝐴𝑖𝑟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8" y="1806926"/>
                <a:ext cx="399084" cy="24622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652070" y="1961707"/>
            <a:ext cx="342900" cy="4572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03533" y="2067198"/>
                <a:ext cx="586635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𝑊𝑎𝑡𝑒𝑟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10" y="2067197"/>
                <a:ext cx="586635" cy="24622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itle 1"/>
          <p:cNvSpPr txBox="1">
            <a:spLocks/>
          </p:cNvSpPr>
          <p:nvPr/>
        </p:nvSpPr>
        <p:spPr>
          <a:xfrm>
            <a:off x="842874" y="222558"/>
            <a:ext cx="7886700" cy="6577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70C0"/>
                </a:solidFill>
              </a:rPr>
              <a:t>DCPT Usage of abs(S) - 1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 txBox="1">
            <a:spLocks/>
          </p:cNvSpPr>
          <p:nvPr/>
        </p:nvSpPr>
        <p:spPr>
          <a:xfrm>
            <a:off x="842874" y="222558"/>
            <a:ext cx="7886700" cy="6577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70C0"/>
                </a:solidFill>
              </a:rPr>
              <a:t>DCPT Usage of abs(S) - 2</a:t>
            </a:r>
            <a:endParaRPr lang="en-US" sz="32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433668" y="886933"/>
                <a:ext cx="2757332" cy="119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1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r>
                      <a:rPr lang="en-US" sz="1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80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=5.5</m:t>
                    </m:r>
                    <m:sSup>
                      <m:sSupPr>
                        <m:ctrlPr>
                          <a:rPr lang="en-US" sz="16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endParaRPr lang="en-US" sz="16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=300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kHz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=1000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16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668" y="886933"/>
                <a:ext cx="2757332" cy="11994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825419" y="1375338"/>
                <a:ext cx="1417889" cy="472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𝜔𝜀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225" y="1375337"/>
                <a:ext cx="1417889" cy="47243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4065282" y="1201635"/>
                <a:ext cx="1922514" cy="819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i="1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ωμσ</m:t>
                              </m:r>
                            </m:den>
                          </m:f>
                        </m:e>
                      </m:rad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≈392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376" y="1201635"/>
                <a:ext cx="1922513" cy="8198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7207088" y="1426889"/>
                <a:ext cx="15985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Pixels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450" y="1426889"/>
                <a:ext cx="159851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1224835" y="2990876"/>
            <a:ext cx="167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Conventional S</a:t>
            </a:r>
            <a:endParaRPr lang="en-US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1611216" y="5040567"/>
            <a:ext cx="807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Abs(S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2950375" y="4314441"/>
            <a:ext cx="5803664" cy="0"/>
          </a:xfrm>
          <a:prstGeom prst="line">
            <a:avLst/>
          </a:prstGeom>
          <a:ln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124004" y="1382446"/>
            <a:ext cx="1399032" cy="1399032"/>
            <a:chOff x="5195103" y="3963730"/>
            <a:chExt cx="3731237" cy="2798428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5103" y="3963730"/>
              <a:ext cx="3731237" cy="2798428"/>
            </a:xfrm>
            <a:prstGeom prst="rect">
              <a:avLst/>
            </a:prstGeom>
          </p:spPr>
        </p:pic>
        <p:sp>
          <p:nvSpPr>
            <p:cNvPr id="85" name="Oval 84"/>
            <p:cNvSpPr/>
            <p:nvPr/>
          </p:nvSpPr>
          <p:spPr>
            <a:xfrm>
              <a:off x="5894862" y="4197084"/>
              <a:ext cx="2331719" cy="2331719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6786366" y="5088588"/>
              <a:ext cx="548711" cy="54871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603532" y="1632042"/>
                <a:ext cx="586635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𝑊𝑎𝑡𝑒𝑟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08" y="1632041"/>
                <a:ext cx="586635" cy="24622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673863" y="1964716"/>
                <a:ext cx="39908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𝐴𝑖𝑟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484" y="1964715"/>
                <a:ext cx="399084" cy="24622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634" y="2133600"/>
            <a:ext cx="1827404" cy="2011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671" y="4429282"/>
            <a:ext cx="1845329" cy="2011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343" y="2133600"/>
            <a:ext cx="1832893" cy="2011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375" y="4429282"/>
            <a:ext cx="1736359" cy="2011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679" y="2133600"/>
            <a:ext cx="1810512" cy="20116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959" y="4429282"/>
            <a:ext cx="1727951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73244" y="2174274"/>
            <a:ext cx="1402974" cy="1406336"/>
            <a:chOff x="656710" y="404440"/>
            <a:chExt cx="1870632" cy="1406336"/>
          </a:xfrm>
        </p:grpSpPr>
        <p:grpSp>
          <p:nvGrpSpPr>
            <p:cNvPr id="49" name="Group 48"/>
            <p:cNvGrpSpPr/>
            <p:nvPr/>
          </p:nvGrpSpPr>
          <p:grpSpPr>
            <a:xfrm>
              <a:off x="661966" y="404440"/>
              <a:ext cx="1865376" cy="1399032"/>
              <a:chOff x="4305470" y="3728044"/>
              <a:chExt cx="3731237" cy="2798428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4305470" y="3728044"/>
                <a:ext cx="3731237" cy="2798428"/>
                <a:chOff x="5195103" y="3963730"/>
                <a:chExt cx="3731237" cy="2798428"/>
              </a:xfrm>
            </p:grpSpPr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95103" y="3963730"/>
                  <a:ext cx="3731237" cy="2798428"/>
                </a:xfrm>
                <a:prstGeom prst="rect">
                  <a:avLst/>
                </a:prstGeom>
              </p:spPr>
            </p:pic>
            <p:sp>
              <p:nvSpPr>
                <p:cNvPr id="54" name="Oval 53"/>
                <p:cNvSpPr/>
                <p:nvPr/>
              </p:nvSpPr>
              <p:spPr>
                <a:xfrm>
                  <a:off x="5894861" y="4197084"/>
                  <a:ext cx="2331720" cy="233172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7090215" y="4466345"/>
                  <a:ext cx="731615" cy="731615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/>
                  <p:cNvSpPr/>
                  <p:nvPr/>
                </p:nvSpPr>
                <p:spPr>
                  <a:xfrm>
                    <a:off x="5247926" y="4531202"/>
                    <a:ext cx="1435283" cy="73876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oMath>
                    </a14:m>
                    <a:r>
                      <a:rPr lang="en-US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47927" y="4531202"/>
                    <a:ext cx="1076462" cy="738760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6" name="Oval 55"/>
            <p:cNvSpPr/>
            <p:nvPr/>
          </p:nvSpPr>
          <p:spPr>
            <a:xfrm>
              <a:off x="1219334" y="1150722"/>
              <a:ext cx="365760" cy="36576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56710" y="411744"/>
              <a:ext cx="1865376" cy="1399032"/>
              <a:chOff x="4305470" y="3728044"/>
              <a:chExt cx="3731237" cy="2798428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4305470" y="3728044"/>
                <a:ext cx="3731237" cy="2798428"/>
                <a:chOff x="5195103" y="3963730"/>
                <a:chExt cx="3731237" cy="2798428"/>
              </a:xfrm>
            </p:grpSpPr>
            <p:pic>
              <p:nvPicPr>
                <p:cNvPr id="60" name="Picture 59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95103" y="3963730"/>
                  <a:ext cx="3731237" cy="2798428"/>
                </a:xfrm>
                <a:prstGeom prst="rect">
                  <a:avLst/>
                </a:prstGeom>
              </p:spPr>
            </p:pic>
            <p:sp>
              <p:nvSpPr>
                <p:cNvPr id="61" name="Oval 60"/>
                <p:cNvSpPr/>
                <p:nvPr/>
              </p:nvSpPr>
              <p:spPr>
                <a:xfrm>
                  <a:off x="5894861" y="4197084"/>
                  <a:ext cx="2331720" cy="233172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7100729" y="4575072"/>
                  <a:ext cx="731615" cy="731615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Rectangle 58"/>
                  <p:cNvSpPr/>
                  <p:nvPr/>
                </p:nvSpPr>
                <p:spPr>
                  <a:xfrm>
                    <a:off x="5025041" y="4648458"/>
                    <a:ext cx="1564563" cy="49250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𝑊𝑎𝑡𝑒𝑟</m:t>
                          </m:r>
                        </m:oMath>
                      </m:oMathPara>
                    </a14:m>
                    <a:endParaRPr lang="en-US" sz="1000" dirty="0"/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5042" y="4648458"/>
                    <a:ext cx="1173423" cy="492506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3" name="Oval 62"/>
            <p:cNvSpPr/>
            <p:nvPr/>
          </p:nvSpPr>
          <p:spPr>
            <a:xfrm>
              <a:off x="1214078" y="1158026"/>
              <a:ext cx="365760" cy="36576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/>
                <p:nvPr/>
              </p:nvSpPr>
              <p:spPr>
                <a:xfrm>
                  <a:off x="1190314" y="1216655"/>
                  <a:ext cx="532112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𝐴𝑖𝑟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64" name="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0314" y="1216655"/>
                  <a:ext cx="399084" cy="24622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1608341" y="775254"/>
                  <a:ext cx="532112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𝐴𝑖𝑟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8340" y="775254"/>
                  <a:ext cx="399084" cy="24622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5982983" y="2091793"/>
            <a:ext cx="1399032" cy="1399032"/>
            <a:chOff x="474824" y="426057"/>
            <a:chExt cx="1865376" cy="1399032"/>
          </a:xfrm>
        </p:grpSpPr>
        <p:grpSp>
          <p:nvGrpSpPr>
            <p:cNvPr id="66" name="Group 65"/>
            <p:cNvGrpSpPr/>
            <p:nvPr/>
          </p:nvGrpSpPr>
          <p:grpSpPr>
            <a:xfrm>
              <a:off x="474824" y="426057"/>
              <a:ext cx="1865376" cy="1399032"/>
              <a:chOff x="563078" y="426057"/>
              <a:chExt cx="1865376" cy="1399032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563078" y="426057"/>
                <a:ext cx="1865376" cy="1399032"/>
                <a:chOff x="3849215" y="1275299"/>
                <a:chExt cx="3731237" cy="2798428"/>
              </a:xfrm>
            </p:grpSpPr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49215" y="1275299"/>
                  <a:ext cx="3731237" cy="2798428"/>
                </a:xfrm>
                <a:prstGeom prst="rect">
                  <a:avLst/>
                </a:prstGeom>
              </p:spPr>
            </p:pic>
            <p:grpSp>
              <p:nvGrpSpPr>
                <p:cNvPr id="70" name="Group 69"/>
                <p:cNvGrpSpPr/>
                <p:nvPr/>
              </p:nvGrpSpPr>
              <p:grpSpPr>
                <a:xfrm>
                  <a:off x="4548974" y="1508653"/>
                  <a:ext cx="2331719" cy="2331719"/>
                  <a:chOff x="5274516" y="2607316"/>
                  <a:chExt cx="1645920" cy="1645920"/>
                </a:xfrm>
              </p:grpSpPr>
              <p:sp>
                <p:nvSpPr>
                  <p:cNvPr id="71" name="Oval 70"/>
                  <p:cNvSpPr/>
                  <p:nvPr/>
                </p:nvSpPr>
                <p:spPr>
                  <a:xfrm>
                    <a:off x="5274516" y="2607316"/>
                    <a:ext cx="1645920" cy="1645920"/>
                  </a:xfrm>
                  <a:prstGeom prst="ellipse">
                    <a:avLst/>
                  </a:pr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6134422" y="2919146"/>
                    <a:ext cx="516434" cy="516434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68" name="Oval 67"/>
              <p:cNvSpPr/>
              <p:nvPr/>
            </p:nvSpPr>
            <p:spPr>
              <a:xfrm>
                <a:off x="1130006" y="1157049"/>
                <a:ext cx="365760" cy="36576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/>
                <p:cNvSpPr/>
                <p:nvPr/>
              </p:nvSpPr>
              <p:spPr>
                <a:xfrm>
                  <a:off x="1036743" y="816891"/>
                  <a:ext cx="532112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𝐴𝑖𝑟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742" y="816891"/>
                  <a:ext cx="399084" cy="24622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981147" y="1235276"/>
                  <a:ext cx="672407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𝑊𝑎𝑡𝑒𝑟</m:t>
                        </m:r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147" y="1235276"/>
                  <a:ext cx="504304" cy="21544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1382216" y="838331"/>
                  <a:ext cx="672407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𝑊𝑎𝑡𝑒𝑟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2216" y="838331"/>
                  <a:ext cx="504304" cy="215444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685801" y="1057314"/>
                <a:ext cx="2722256" cy="119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1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r>
                      <a:rPr lang="en-US" sz="1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80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=5.5</m:t>
                    </m:r>
                    <m:sSup>
                      <m:sSupPr>
                        <m:ctrlPr>
                          <a:rPr lang="en-US" sz="16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endParaRPr lang="en-US" sz="16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=300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kHz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=1000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16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1" y="1057314"/>
                <a:ext cx="2722256" cy="119949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168194" y="1375338"/>
                <a:ext cx="1417889" cy="472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𝜔𝜀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925" y="1375337"/>
                <a:ext cx="1417889" cy="47243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245680" y="1201635"/>
                <a:ext cx="1922514" cy="819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i="1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ωμσ</m:t>
                              </m:r>
                            </m:den>
                          </m:f>
                        </m:e>
                      </m:rad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≈392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680" y="1201635"/>
                <a:ext cx="1922514" cy="81984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6549863" y="1426889"/>
                <a:ext cx="15985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Pixels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150" y="1426889"/>
                <a:ext cx="1598515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H="1">
            <a:off x="4553696" y="2641725"/>
            <a:ext cx="36610" cy="3979413"/>
          </a:xfrm>
          <a:prstGeom prst="line">
            <a:avLst/>
          </a:prstGeom>
          <a:ln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14" y="3924095"/>
            <a:ext cx="1926361" cy="228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755" y="3924095"/>
            <a:ext cx="1938131" cy="228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7" y="3924095"/>
            <a:ext cx="1934711" cy="2286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119" y="3924095"/>
            <a:ext cx="1922915" cy="2286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800" y="3456644"/>
            <a:ext cx="173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Conventional</a:t>
            </a:r>
            <a:r>
              <a:rPr lang="en-US" dirty="0" smtClean="0"/>
              <a:t> S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2762082" y="3490825"/>
            <a:ext cx="902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Abs(S)</a:t>
            </a:r>
            <a:endParaRPr lang="en-US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4953000" y="3546150"/>
            <a:ext cx="163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Conventional</a:t>
            </a:r>
            <a:r>
              <a:rPr lang="en-US" dirty="0" smtClean="0"/>
              <a:t> S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7382015" y="3580331"/>
            <a:ext cx="89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Abs(S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842874" y="222558"/>
            <a:ext cx="7886700" cy="6577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70C0"/>
                </a:solidFill>
              </a:rPr>
              <a:t>DCPT Usage of abs(S) - 3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804761" y="1444825"/>
                <a:ext cx="2383120" cy="119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1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r>
                      <a:rPr lang="en-US" sz="1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80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=5.5</m:t>
                    </m:r>
                    <m:sSup>
                      <m:sSupPr>
                        <m:ctrlPr>
                          <a:rPr lang="en-US" sz="16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endParaRPr lang="en-US" sz="16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MHz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=150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16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681" y="1444825"/>
                <a:ext cx="3177493" cy="95327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097672" y="1623426"/>
                <a:ext cx="1417889" cy="472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𝜔𝜀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3562" y="1623425"/>
                <a:ext cx="1417889" cy="47243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343202" y="1449724"/>
                <a:ext cx="1922514" cy="819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6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i="1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ωμσ</m:t>
                              </m:r>
                            </m:den>
                          </m:f>
                        </m:e>
                      </m:rad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151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4269" y="1449724"/>
                <a:ext cx="1922514" cy="8198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itle 1"/>
          <p:cNvSpPr txBox="1">
            <a:spLocks/>
          </p:cNvSpPr>
          <p:nvPr/>
        </p:nvSpPr>
        <p:spPr>
          <a:xfrm>
            <a:off x="617288" y="266998"/>
            <a:ext cx="7886700" cy="6577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</a:rPr>
              <a:t>DCPT </a:t>
            </a:r>
            <a:r>
              <a:rPr lang="en-US" sz="3200" b="1" dirty="0" smtClean="0">
                <a:solidFill>
                  <a:srgbClr val="0070C0"/>
                </a:solidFill>
              </a:rPr>
              <a:t>Experiment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69" y="1235662"/>
            <a:ext cx="10287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177" y="2913423"/>
            <a:ext cx="2084676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481" y="2913423"/>
            <a:ext cx="2558238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380" y="2912196"/>
            <a:ext cx="1271064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07" y="2913423"/>
            <a:ext cx="156574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777568" y="755170"/>
                <a:ext cx="2894778" cy="119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1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r>
                      <a:rPr lang="en-US" sz="1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80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=5.5</m:t>
                    </m:r>
                    <m:sSup>
                      <m:sSupPr>
                        <m:ctrlPr>
                          <a:rPr lang="en-US" sz="16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endParaRPr lang="en-US" sz="16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MHz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=150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16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568" y="755170"/>
                <a:ext cx="2894778" cy="11994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789289" y="1014541"/>
                <a:ext cx="1417889" cy="472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𝜔𝜀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2385" y="1014540"/>
                <a:ext cx="1417889" cy="47243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117326" y="940578"/>
                <a:ext cx="1922514" cy="819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6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i="1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ωμσ</m:t>
                              </m:r>
                            </m:den>
                          </m:f>
                        </m:e>
                      </m:rad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151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102" y="940578"/>
                <a:ext cx="1922514" cy="8198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725625" y="1561531"/>
                <a:ext cx="15985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Pixels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499" y="1561531"/>
                <a:ext cx="159851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itle 1"/>
          <p:cNvSpPr txBox="1">
            <a:spLocks/>
          </p:cNvSpPr>
          <p:nvPr/>
        </p:nvSpPr>
        <p:spPr>
          <a:xfrm>
            <a:off x="71103" y="152400"/>
            <a:ext cx="7886700" cy="6577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</a:rPr>
              <a:t>DCPT Experiment </a:t>
            </a:r>
            <a:r>
              <a:rPr lang="en-US" sz="3200" b="1" dirty="0" smtClean="0">
                <a:solidFill>
                  <a:srgbClr val="0070C0"/>
                </a:solidFill>
              </a:rPr>
              <a:t>With abs(S) </a:t>
            </a:r>
            <a:r>
              <a:rPr lang="en-US" sz="3200" b="1" dirty="0">
                <a:solidFill>
                  <a:srgbClr val="0070C0"/>
                </a:solidFill>
              </a:rPr>
              <a:t>Matrix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848" y="4276093"/>
            <a:ext cx="1797426" cy="2011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23" y="2106049"/>
            <a:ext cx="1780643" cy="2011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667" y="4276093"/>
            <a:ext cx="1796691" cy="2011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433" y="2106049"/>
            <a:ext cx="1788302" cy="2011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752" y="4276093"/>
            <a:ext cx="1792852" cy="2011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904" y="2106049"/>
            <a:ext cx="1801274" cy="20116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997" y="4276093"/>
            <a:ext cx="1804370" cy="20116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345" y="2106049"/>
            <a:ext cx="1802023" cy="20116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" y="4276093"/>
            <a:ext cx="1750008" cy="20116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7" y="2106049"/>
            <a:ext cx="1753217" cy="20116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45970"/>
            <a:ext cx="756522" cy="100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Multi-Frequency &amp;Three Phase Imaging</a:t>
            </a:r>
            <a:endParaRPr lang="en-US" sz="2800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30558" y="1676400"/>
            <a:ext cx="3733801" cy="3641835"/>
            <a:chOff x="914400" y="1905001"/>
            <a:chExt cx="3452015" cy="341323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414"/>
            <a:stretch/>
          </p:blipFill>
          <p:spPr bwMode="auto">
            <a:xfrm>
              <a:off x="914400" y="1905001"/>
              <a:ext cx="3452015" cy="3413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259407" y="4509700"/>
              <a:ext cx="762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Phase C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 flipV="1">
              <a:off x="2488007" y="3886200"/>
              <a:ext cx="304800" cy="762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2133600" y="3657600"/>
              <a:ext cx="76200" cy="2286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41097"/>
            <a:ext cx="2667000" cy="490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85568" y="5270400"/>
            <a:ext cx="3071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Cross-section of 3 phase system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3509" y="1445568"/>
            <a:ext cx="1524000" cy="918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 – Air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 – Water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 - Oil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50274" y="6033883"/>
            <a:ext cx="2633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Decomposition of 3 Phases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0236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38200" y="1591779"/>
            <a:ext cx="4191000" cy="3678621"/>
            <a:chOff x="571500" y="1828800"/>
            <a:chExt cx="4191000" cy="3678621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453"/>
            <a:stretch/>
          </p:blipFill>
          <p:spPr bwMode="auto">
            <a:xfrm>
              <a:off x="571500" y="1828800"/>
              <a:ext cx="4191000" cy="3678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905000" y="4128699"/>
              <a:ext cx="762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Phase A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73166" y="4648200"/>
              <a:ext cx="7620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Phase C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1"/>
            <a:ext cx="257871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85568" y="5270400"/>
            <a:ext cx="3071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Cross-section of 3 phase system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3509" y="1445568"/>
            <a:ext cx="1524000" cy="918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 – Air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 – Water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 - Oil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63785" y="6096001"/>
            <a:ext cx="2633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Decomposition of 3 Phases</a:t>
            </a:r>
            <a:endParaRPr lang="en-US" sz="16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Multi-Frequency &amp;Three Phase Imaging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31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98102"/>
            <a:ext cx="31242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91200" y="782056"/>
            <a:ext cx="1524000" cy="99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Capacitance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Sensor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2160538"/>
            <a:ext cx="1524000" cy="99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Acquisition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1200" y="3760738"/>
            <a:ext cx="1524000" cy="99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Processing System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1200" y="5194637"/>
            <a:ext cx="1524000" cy="99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Imaging or Quantification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>
          <a:xfrm>
            <a:off x="6553200" y="1772656"/>
            <a:ext cx="0" cy="387882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8" idx="0"/>
          </p:cNvCxnSpPr>
          <p:nvPr/>
        </p:nvCxnSpPr>
        <p:spPr>
          <a:xfrm>
            <a:off x="6553200" y="3151138"/>
            <a:ext cx="0" cy="60960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2"/>
            <a:endCxn id="9" idx="0"/>
          </p:cNvCxnSpPr>
          <p:nvPr/>
        </p:nvCxnSpPr>
        <p:spPr>
          <a:xfrm>
            <a:off x="6553200" y="4751338"/>
            <a:ext cx="0" cy="443299"/>
          </a:xfrm>
          <a:prstGeom prst="straightConnector1">
            <a:avLst/>
          </a:prstGeom>
          <a:ln w="254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29400" y="1828097"/>
            <a:ext cx="55175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Signal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3272135"/>
            <a:ext cx="2142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Current Phase, Capacitance, and Frequency Data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629400" y="4834487"/>
            <a:ext cx="96051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Final Output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667156" y="5802868"/>
            <a:ext cx="207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Typical ECVT </a:t>
            </a:r>
            <a:r>
              <a:rPr lang="en-US" b="1" dirty="0" smtClean="0"/>
              <a:t>Sensor</a:t>
            </a:r>
            <a:endParaRPr lang="en-US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922387" y="6336268"/>
            <a:ext cx="126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Signal </a:t>
            </a:r>
            <a:r>
              <a:rPr lang="en-US" b="1" dirty="0" smtClean="0"/>
              <a:t>Flow</a:t>
            </a:r>
            <a:endParaRPr lang="en-US" b="1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667380" y="1165893"/>
                <a:ext cx="2133600" cy="77513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400" i="1" dirty="0" smtClean="0">
                    <a:solidFill>
                      <a:schemeClr val="tx1"/>
                    </a:solidFill>
                  </a:rPr>
                  <a:t>Φ</a:t>
                </a:r>
                <a:r>
                  <a:rPr lang="en-US" sz="1400" i="1" dirty="0" smtClean="0">
                    <a:solidFill>
                      <a:schemeClr val="tx1"/>
                    </a:solidFill>
                  </a:rPr>
                  <a:t>, A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l-GR" sz="1400" i="1" dirty="0" smtClean="0">
                    <a:solidFill>
                      <a:schemeClr val="tx1"/>
                    </a:solidFill>
                  </a:rPr>
                  <a:t>ω</a:t>
                </a:r>
                <a:r>
                  <a:rPr lang="en-US" sz="1400" i="1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1600" i="1" baseline="30000" dirty="0" err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l-GR" sz="16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𝜙</m:t>
                        </m:r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16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sz="1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1400" i="1" baseline="30000" dirty="0" err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1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sz="14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US" sz="1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14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1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400" i="1" dirty="0" smtClean="0">
                    <a:solidFill>
                      <a:schemeClr val="tx1"/>
                    </a:solidFill>
                  </a:rPr>
                  <a:t>, S,</a:t>
                </a:r>
              </a:p>
              <a:p>
                <a:pPr algn="ctr"/>
                <a:r>
                  <a:rPr lang="en-US" sz="1400" i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1400" i="1" baseline="30000" dirty="0" err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sz="14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a:rPr lang="en-US" sz="1400" b="0" i="1" dirty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</m:t>
                        </m:r>
                      </m:num>
                      <m:den>
                        <m:r>
                          <a:rPr lang="en-US" sz="1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14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1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400" i="1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1400" i="1" baseline="30000" dirty="0" err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sz="14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a:rPr lang="en-US" sz="1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</m:t>
                        </m:r>
                      </m:num>
                      <m:den>
                        <m:r>
                          <a:rPr lang="en-US" sz="1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14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1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400" i="1" dirty="0" smtClean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1400" i="1" baseline="30000" dirty="0" err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sz="14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a:rPr lang="en-US" sz="1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</m:t>
                        </m:r>
                      </m:num>
                      <m:den>
                        <m:r>
                          <a:rPr lang="en-US" sz="1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14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1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400" i="1" dirty="0" smtClean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1400" i="1" baseline="30000" dirty="0" err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l-GR" sz="1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𝜙</m:t>
                        </m:r>
                        <m:r>
                          <m:rPr>
                            <m:nor/>
                          </m:rPr>
                          <a:rPr lang="en-US" sz="14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US" sz="1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14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400" i="1" dirty="0" smtClean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1400" i="1" baseline="30000" dirty="0" err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1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sz="14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US" sz="1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14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US" sz="1400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380" y="1165893"/>
                <a:ext cx="2133600" cy="775135"/>
              </a:xfrm>
              <a:prstGeom prst="rect">
                <a:avLst/>
              </a:prstGeom>
              <a:blipFill rotWithShape="0">
                <a:blip r:embed="rId3"/>
                <a:stretch>
                  <a:fillRect t="-763" b="-22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33400" y="259123"/>
            <a:ext cx="4982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Multi-Dimensional Approach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11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383268"/>
            <a:ext cx="16764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Stage 1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Decision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733800" y="1383268"/>
            <a:ext cx="16764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Stage 2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Measurement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6477000" y="1383268"/>
            <a:ext cx="16764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Stage 3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Analysis</a:t>
            </a:r>
          </a:p>
        </p:txBody>
      </p:sp>
      <p:cxnSp>
        <p:nvCxnSpPr>
          <p:cNvPr id="6" name="Straight Arrow Connector 5"/>
          <p:cNvCxnSpPr>
            <a:stCxn id="2" idx="3"/>
            <a:endCxn id="3" idx="1"/>
          </p:cNvCxnSpPr>
          <p:nvPr/>
        </p:nvCxnSpPr>
        <p:spPr>
          <a:xfrm>
            <a:off x="2667000" y="1916668"/>
            <a:ext cx="10668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410200" y="1888446"/>
            <a:ext cx="10668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57030" y="2907268"/>
            <a:ext cx="422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Stages of the Multi-Dimensional </a:t>
            </a:r>
            <a:r>
              <a:rPr lang="en-US" b="1" dirty="0" smtClean="0"/>
              <a:t>Approach</a:t>
            </a:r>
            <a:endParaRPr lang="en-US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1009650" y="4126468"/>
            <a:ext cx="16764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Stage 1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Decision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52850" y="4126468"/>
            <a:ext cx="16764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Stage 2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Measurement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96050" y="4126468"/>
            <a:ext cx="16764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Stage 3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Analysis</a:t>
            </a:r>
          </a:p>
        </p:txBody>
      </p:sp>
      <p:cxnSp>
        <p:nvCxnSpPr>
          <p:cNvPr id="12" name="Straight Arrow Connector 11"/>
          <p:cNvCxnSpPr>
            <a:stCxn id="9" idx="3"/>
            <a:endCxn id="10" idx="1"/>
          </p:cNvCxnSpPr>
          <p:nvPr/>
        </p:nvCxnSpPr>
        <p:spPr>
          <a:xfrm>
            <a:off x="2686050" y="4659868"/>
            <a:ext cx="10668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29250" y="4631646"/>
            <a:ext cx="1066800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18847" y="5879068"/>
            <a:ext cx="5706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Stages of the Multi-Dimensional Approach With </a:t>
            </a:r>
            <a:r>
              <a:rPr lang="en-US" b="1" dirty="0" smtClean="0"/>
              <a:t>Feedback</a:t>
            </a:r>
            <a:endParaRPr lang="en-US" b="1" dirty="0" smtClean="0"/>
          </a:p>
        </p:txBody>
      </p:sp>
      <p:cxnSp>
        <p:nvCxnSpPr>
          <p:cNvPr id="17" name="Elbow Connector 16"/>
          <p:cNvCxnSpPr>
            <a:stCxn id="11" idx="2"/>
            <a:endCxn id="9" idx="2"/>
          </p:cNvCxnSpPr>
          <p:nvPr/>
        </p:nvCxnSpPr>
        <p:spPr>
          <a:xfrm rot="5400000">
            <a:off x="4591050" y="2450068"/>
            <a:ext cx="12700" cy="5486400"/>
          </a:xfrm>
          <a:prstGeom prst="bentConnector3">
            <a:avLst>
              <a:gd name="adj1" fmla="val 2925000"/>
            </a:avLst>
          </a:prstGeom>
          <a:noFill/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17468" y="343045"/>
            <a:ext cx="4982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Multi-Dimensional Approach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46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491038" y="900868"/>
            <a:ext cx="3699962" cy="4516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Known system parameters (e.g. volume, shape, no. of phases, permittivity, conductivity, </a:t>
            </a:r>
            <a:r>
              <a:rPr lang="en-US" sz="1400" dirty="0" err="1" smtClean="0">
                <a:solidFill>
                  <a:schemeClr val="tx1"/>
                </a:solidFill>
              </a:rPr>
              <a:t>etc</a:t>
            </a:r>
            <a:r>
              <a:rPr lang="en-US" sz="1400" dirty="0" smtClean="0">
                <a:solidFill>
                  <a:schemeClr val="tx1"/>
                </a:solidFill>
              </a:rPr>
              <a:t>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64435" y="900867"/>
            <a:ext cx="3699962" cy="4516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Properties to be measured or imaged (e.g. phase distribution, velocity, temperature)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1038" y="1660876"/>
            <a:ext cx="7673358" cy="4103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Are the known parameters and </a:t>
            </a:r>
            <a:r>
              <a:rPr lang="en-US" sz="1400" dirty="0">
                <a:solidFill>
                  <a:schemeClr val="tx1"/>
                </a:solidFill>
              </a:rPr>
              <a:t>a</a:t>
            </a:r>
            <a:r>
              <a:rPr lang="en-US" sz="1400" dirty="0" smtClean="0">
                <a:solidFill>
                  <a:schemeClr val="tx1"/>
                </a:solidFill>
              </a:rPr>
              <a:t>vailable </a:t>
            </a:r>
            <a:r>
              <a:rPr lang="en-US" sz="1400" dirty="0">
                <a:solidFill>
                  <a:schemeClr val="tx1"/>
                </a:solidFill>
              </a:rPr>
              <a:t>d</a:t>
            </a:r>
            <a:r>
              <a:rPr lang="en-US" sz="1400" dirty="0" smtClean="0">
                <a:solidFill>
                  <a:schemeClr val="tx1"/>
                </a:solidFill>
              </a:rPr>
              <a:t>ata from sensor enough to measure the required properties?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464435" y="2430377"/>
            <a:ext cx="3699962" cy="6095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Collect data from the sensor</a:t>
            </a:r>
          </a:p>
        </p:txBody>
      </p:sp>
      <p:cxnSp>
        <p:nvCxnSpPr>
          <p:cNvPr id="69" name="Straight Arrow Connector 68"/>
          <p:cNvCxnSpPr>
            <a:stCxn id="30" idx="2"/>
          </p:cNvCxnSpPr>
          <p:nvPr/>
        </p:nvCxnSpPr>
        <p:spPr>
          <a:xfrm>
            <a:off x="2341020" y="1352505"/>
            <a:ext cx="2" cy="308371"/>
          </a:xfrm>
          <a:prstGeom prst="straightConnector1">
            <a:avLst/>
          </a:prstGeom>
          <a:noFill/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31" idx="2"/>
          </p:cNvCxnSpPr>
          <p:nvPr/>
        </p:nvCxnSpPr>
        <p:spPr>
          <a:xfrm flipH="1">
            <a:off x="6314415" y="1352505"/>
            <a:ext cx="1" cy="308371"/>
          </a:xfrm>
          <a:prstGeom prst="straightConnector1">
            <a:avLst/>
          </a:prstGeom>
          <a:noFill/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40" idx="0"/>
          </p:cNvCxnSpPr>
          <p:nvPr/>
        </p:nvCxnSpPr>
        <p:spPr>
          <a:xfrm>
            <a:off x="6314416" y="2071218"/>
            <a:ext cx="0" cy="359160"/>
          </a:xfrm>
          <a:prstGeom prst="straightConnector1">
            <a:avLst/>
          </a:prstGeom>
          <a:noFill/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794081" y="2071218"/>
            <a:ext cx="392574" cy="28314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</a:t>
            </a:r>
            <a:endParaRPr lang="en-US" sz="1400" dirty="0"/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6314414" y="3065785"/>
            <a:ext cx="0" cy="184319"/>
          </a:xfrm>
          <a:prstGeom prst="straightConnector1">
            <a:avLst/>
          </a:prstGeom>
          <a:noFill/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487896" y="2430379"/>
            <a:ext cx="3699961" cy="9910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Determine which dimensions to use based on linearity and slope of frequency transition points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366228" y="2077734"/>
            <a:ext cx="418021" cy="2701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Yes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491038" y="5077361"/>
            <a:ext cx="2911689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1400" i="1" dirty="0" smtClean="0"/>
              <a:t>ϕ</a:t>
            </a:r>
            <a:r>
              <a:rPr lang="en-US" sz="1400" i="1" dirty="0" smtClean="0"/>
              <a:t> = Displacement Phase Current</a:t>
            </a:r>
          </a:p>
          <a:p>
            <a:r>
              <a:rPr lang="en-US" sz="1400" i="1" dirty="0" smtClean="0"/>
              <a:t>A = Current Amplitude or Capacitance</a:t>
            </a:r>
          </a:p>
          <a:p>
            <a:r>
              <a:rPr lang="el-GR" sz="1400" i="1" dirty="0" smtClean="0"/>
              <a:t>ω</a:t>
            </a:r>
            <a:r>
              <a:rPr lang="en-US" sz="1400" i="1" dirty="0" smtClean="0"/>
              <a:t> = Excitation Frequency</a:t>
            </a:r>
          </a:p>
          <a:p>
            <a:pPr lvl="0"/>
            <a:r>
              <a:rPr lang="en-US" sz="1400" i="1" dirty="0">
                <a:solidFill>
                  <a:prstClr val="black"/>
                </a:solidFill>
              </a:rPr>
              <a:t>n = level of derivative</a:t>
            </a:r>
          </a:p>
          <a:p>
            <a:endParaRPr lang="en-US" sz="1400" i="1" dirty="0" smtClean="0"/>
          </a:p>
        </p:txBody>
      </p:sp>
      <p:sp>
        <p:nvSpPr>
          <p:cNvPr id="117" name="TextBox 116"/>
          <p:cNvSpPr txBox="1"/>
          <p:nvPr/>
        </p:nvSpPr>
        <p:spPr>
          <a:xfrm>
            <a:off x="2536836" y="6031468"/>
            <a:ext cx="4308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Stage 1 of the Multi-Dimensional </a:t>
            </a:r>
            <a:r>
              <a:rPr lang="en-US" b="1" dirty="0" smtClean="0"/>
              <a:t>Approach</a:t>
            </a:r>
            <a:endParaRPr lang="en-US" b="1" dirty="0" smtClean="0"/>
          </a:p>
        </p:txBody>
      </p:sp>
      <p:sp>
        <p:nvSpPr>
          <p:cNvPr id="119" name="Rectangle 118"/>
          <p:cNvSpPr/>
          <p:nvPr/>
        </p:nvSpPr>
        <p:spPr>
          <a:xfrm>
            <a:off x="491038" y="4235141"/>
            <a:ext cx="3714045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Stage 2</a:t>
            </a:r>
          </a:p>
        </p:txBody>
      </p:sp>
      <p:cxnSp>
        <p:nvCxnSpPr>
          <p:cNvPr id="122" name="Straight Arrow Connector 121"/>
          <p:cNvCxnSpPr>
            <a:stCxn id="107" idx="2"/>
            <a:endCxn id="119" idx="0"/>
          </p:cNvCxnSpPr>
          <p:nvPr/>
        </p:nvCxnSpPr>
        <p:spPr>
          <a:xfrm>
            <a:off x="2337877" y="3421433"/>
            <a:ext cx="10184" cy="813708"/>
          </a:xfrm>
          <a:prstGeom prst="straightConnector1">
            <a:avLst/>
          </a:prstGeom>
          <a:noFill/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253680" y="729942"/>
            <a:ext cx="8433120" cy="4239697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5438114" y="3250104"/>
                <a:ext cx="1752600" cy="761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1200" i="1" dirty="0">
                    <a:solidFill>
                      <a:schemeClr val="tx1"/>
                    </a:solidFill>
                  </a:rPr>
                  <a:t>Φ</a:t>
                </a:r>
                <a:r>
                  <a:rPr lang="en-US" sz="1200" i="1" dirty="0">
                    <a:solidFill>
                      <a:schemeClr val="tx1"/>
                    </a:solidFill>
                  </a:rPr>
                  <a:t>, A</a:t>
                </a:r>
                <a:r>
                  <a:rPr lang="en-US" sz="1200" dirty="0">
                    <a:solidFill>
                      <a:schemeClr val="tx1"/>
                    </a:solidFill>
                  </a:rPr>
                  <a:t>, </a:t>
                </a:r>
                <a:r>
                  <a:rPr lang="el-GR" sz="1200" i="1" dirty="0">
                    <a:solidFill>
                      <a:schemeClr val="tx1"/>
                    </a:solidFill>
                  </a:rPr>
                  <a:t>ω</a:t>
                </a:r>
                <a:r>
                  <a:rPr lang="en-US" sz="1200" i="1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1400" i="1" baseline="30000" dirty="0" err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l-GR" sz="1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𝜙</m:t>
                        </m:r>
                        <m:r>
                          <m:rPr>
                            <m:nor/>
                          </m:rPr>
                          <a:rPr lang="en-US" sz="14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US" sz="1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14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4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14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US" sz="1400" i="1" dirty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1200" i="1" baseline="30000" dirty="0" err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sz="12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12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2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12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200" i="1" dirty="0">
                    <a:solidFill>
                      <a:schemeClr val="tx1"/>
                    </a:solidFill>
                  </a:rPr>
                  <a:t>, S,</a:t>
                </a:r>
              </a:p>
              <a:p>
                <a:pPr algn="ctr"/>
                <a:r>
                  <a:rPr lang="en-US" sz="12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1200" i="1" baseline="30000" dirty="0" err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sz="12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</m:t>
                        </m:r>
                      </m:num>
                      <m:den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12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2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en-US" sz="12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200" i="1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1200" i="1" baseline="30000" dirty="0" err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sz="12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</m:t>
                        </m:r>
                      </m:num>
                      <m:den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12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2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12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200" i="1" dirty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1200" i="1" baseline="30000" dirty="0" err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en-US" sz="12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</m:t>
                        </m:r>
                      </m:num>
                      <m:den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12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2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12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200" i="1" dirty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1200" i="1" baseline="30000" dirty="0" err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l-GR" sz="1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𝜙</m:t>
                        </m:r>
                        <m:r>
                          <m:rPr>
                            <m:nor/>
                          </m:rPr>
                          <a:rPr lang="en-US" sz="12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12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2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2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200" i="1" dirty="0">
                    <a:solidFill>
                      <a:schemeClr val="tx1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dirty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en-US" sz="1200" i="1" baseline="30000" dirty="0" err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sz="12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US" sz="1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12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1200" i="1" dirty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200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endParaRPr lang="en-US" sz="1200" i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114" y="3250104"/>
                <a:ext cx="1752600" cy="76199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4759358" y="4235141"/>
            <a:ext cx="3124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Estimate new system parameters</a:t>
            </a:r>
          </a:p>
        </p:txBody>
      </p:sp>
      <p:cxnSp>
        <p:nvCxnSpPr>
          <p:cNvPr id="24" name="Straight Connector 23"/>
          <p:cNvCxnSpPr>
            <a:stCxn id="18" idx="2"/>
            <a:endCxn id="22" idx="0"/>
          </p:cNvCxnSpPr>
          <p:nvPr/>
        </p:nvCxnSpPr>
        <p:spPr>
          <a:xfrm>
            <a:off x="6314414" y="4012103"/>
            <a:ext cx="7044" cy="223038"/>
          </a:xfrm>
          <a:prstGeom prst="line">
            <a:avLst/>
          </a:prstGeom>
          <a:noFill/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22" idx="3"/>
            <a:endCxn id="33" idx="3"/>
          </p:cNvCxnSpPr>
          <p:nvPr/>
        </p:nvCxnSpPr>
        <p:spPr>
          <a:xfrm flipV="1">
            <a:off x="7883558" y="1866047"/>
            <a:ext cx="280838" cy="2597694"/>
          </a:xfrm>
          <a:prstGeom prst="bentConnector3">
            <a:avLst>
              <a:gd name="adj1" fmla="val 181399"/>
            </a:avLst>
          </a:prstGeom>
          <a:noFill/>
          <a:ln w="15875">
            <a:solidFill>
              <a:schemeClr val="tx1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107" idx="0"/>
          </p:cNvCxnSpPr>
          <p:nvPr/>
        </p:nvCxnSpPr>
        <p:spPr>
          <a:xfrm flipH="1">
            <a:off x="2337877" y="2077734"/>
            <a:ext cx="3142" cy="352645"/>
          </a:xfrm>
          <a:prstGeom prst="line">
            <a:avLst/>
          </a:prstGeom>
          <a:noFill/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835080" y="5077361"/>
            <a:ext cx="26003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i="1" dirty="0" smtClean="0">
                <a:solidFill>
                  <a:prstClr val="black"/>
                </a:solidFill>
              </a:rPr>
              <a:t>X, Y, Z </a:t>
            </a:r>
            <a:r>
              <a:rPr lang="en-US" sz="1400" i="1" dirty="0">
                <a:solidFill>
                  <a:prstClr val="black"/>
                </a:solidFill>
              </a:rPr>
              <a:t>= </a:t>
            </a:r>
            <a:r>
              <a:rPr lang="en-US" sz="1400" i="1" dirty="0" smtClean="0">
                <a:solidFill>
                  <a:prstClr val="black"/>
                </a:solidFill>
              </a:rPr>
              <a:t>spatial axes</a:t>
            </a:r>
          </a:p>
          <a:p>
            <a:pPr lvl="0"/>
            <a:r>
              <a:rPr lang="en-US" sz="1400" i="1" dirty="0">
                <a:solidFill>
                  <a:prstClr val="black"/>
                </a:solidFill>
              </a:rPr>
              <a:t>t</a:t>
            </a:r>
            <a:r>
              <a:rPr lang="en-US" sz="1400" i="1" dirty="0" smtClean="0">
                <a:solidFill>
                  <a:prstClr val="black"/>
                </a:solidFill>
              </a:rPr>
              <a:t> = time axis</a:t>
            </a:r>
          </a:p>
          <a:p>
            <a:pPr lvl="0"/>
            <a:r>
              <a:rPr lang="en-US" sz="1400" i="1" dirty="0" smtClean="0">
                <a:solidFill>
                  <a:prstClr val="black"/>
                </a:solidFill>
              </a:rPr>
              <a:t>f = frequency axis</a:t>
            </a:r>
          </a:p>
          <a:p>
            <a:r>
              <a:rPr lang="en-US" sz="1400" i="1" dirty="0">
                <a:solidFill>
                  <a:prstClr val="black"/>
                </a:solidFill>
              </a:rPr>
              <a:t>S = Geometry of the smart </a:t>
            </a:r>
            <a:r>
              <a:rPr lang="en-US" sz="1400" i="1" dirty="0" smtClean="0">
                <a:solidFill>
                  <a:prstClr val="black"/>
                </a:solidFill>
              </a:rPr>
              <a:t>sensor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40085" y="131098"/>
            <a:ext cx="4982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Multi-Dimensional Approach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13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365126"/>
            <a:ext cx="6343411" cy="7257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ECVT: basics</a:t>
            </a:r>
            <a:endParaRPr lang="en-US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81600" y="1284399"/>
            <a:ext cx="3581401" cy="4125801"/>
            <a:chOff x="5058395" y="1356032"/>
            <a:chExt cx="3937916" cy="3524535"/>
          </a:xfrm>
        </p:grpSpPr>
        <p:sp>
          <p:nvSpPr>
            <p:cNvPr id="4" name="Rounded Rectangle 3"/>
            <p:cNvSpPr/>
            <p:nvPr/>
          </p:nvSpPr>
          <p:spPr>
            <a:xfrm>
              <a:off x="7243171" y="1734403"/>
              <a:ext cx="1605583" cy="85071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Capacitance measuring circuitry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7327241" y="4194767"/>
              <a:ext cx="1279659" cy="6858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Volumetric, i.e. 3D image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8395" y="1356032"/>
              <a:ext cx="1706711" cy="280252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266647" y="4203662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ECVT sensor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220312" y="3109324"/>
              <a:ext cx="1496968" cy="75936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Computer for image reconstruction 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eft-Right Arrow 8"/>
            <p:cNvSpPr/>
            <p:nvPr/>
          </p:nvSpPr>
          <p:spPr>
            <a:xfrm>
              <a:off x="6705599" y="2057400"/>
              <a:ext cx="541269" cy="183393"/>
            </a:xfrm>
            <a:prstGeom prst="left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77111" y="2586103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 &amp; control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Up-Down Arrow 10"/>
            <p:cNvSpPr/>
            <p:nvPr/>
          </p:nvSpPr>
          <p:spPr>
            <a:xfrm>
              <a:off x="7873907" y="2599954"/>
              <a:ext cx="186329" cy="509369"/>
            </a:xfrm>
            <a:prstGeom prst="up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7873907" y="3871956"/>
              <a:ext cx="199664" cy="286599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628650" y="1090864"/>
                <a:ext cx="4273553" cy="480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ECVT:</a:t>
                </a:r>
                <a:endPara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69913" lvl="1" algn="just">
                  <a:lnSpc>
                    <a:spcPct val="114000"/>
                  </a:lnSpc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Used for imaging multiphase flows based on dielectric properties of materials,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𝑎𝑖𝑟</m:t>
                        </m:r>
                      </m:sub>
                    </m:sSub>
                    <m:r>
                      <a:rPr lang="en-US" sz="1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</m:t>
                    </m:r>
                    <m:sSub>
                      <m:sSubPr>
                        <m:ctrlPr>
                          <a:rPr lang="en-US" sz="1400" i="1"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𝑜𝑖𝑙</m:t>
                        </m:r>
                      </m:sub>
                    </m:sSub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1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3,</m:t>
                    </m:r>
                    <m:sSub>
                      <m:sSubPr>
                        <m:ctrlPr>
                          <a:rPr lang="en-US" sz="1400" i="1">
                            <a:latin typeface="Cambria Math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1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𝑤𝑎𝑡𝑒𝑟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1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14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69913" lvl="1" algn="just">
                  <a:lnSpc>
                    <a:spcPct val="114000"/>
                  </a:lnSpc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 works in the quasi-static range and is governed by Poisson’s equation:</a:t>
                </a:r>
              </a:p>
              <a:p>
                <a:pPr marL="569913" lvl="1" algn="just">
                  <a:lnSpc>
                    <a:spcPct val="114000"/>
                  </a:lnSpc>
                  <a:buFont typeface="Arial" panose="020B0604020202020204" pitchFamily="34" charset="0"/>
                  <a:buNone/>
                </a:pPr>
                <a:r>
                  <a:rPr lang="en-US" sz="14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𝛻𝜖</m:t>
                    </m:r>
                    <m:d>
                      <m:dPr>
                        <m:ctrlPr>
                          <a:rPr lang="en-US" sz="1400" i="1" smtClean="0">
                            <a:latin typeface="Cambria Math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𝛻𝜑</m:t>
                    </m:r>
                    <m:d>
                      <m:dPr>
                        <m:ctrlPr>
                          <a:rPr lang="en-US" sz="1400" i="1" smtClean="0">
                            <a:latin typeface="Cambria Math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d>
                      <m:dPr>
                        <m:ctrlPr>
                          <a:rPr lang="en-US" sz="1400" i="1" smtClean="0">
                            <a:latin typeface="Cambria Math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sz="140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569913" lvl="1" algn="just">
                  <a:lnSpc>
                    <a:spcPct val="114000"/>
                  </a:lnSpc>
                  <a:buFont typeface="Arial" panose="020B0604020202020204" pitchFamily="34" charset="0"/>
                  <a:buNone/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where</a:t>
                </a:r>
                <a:endParaRPr lang="en-US" sz="1400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569913" lvl="1" algn="just">
                  <a:lnSpc>
                    <a:spcPct val="114000"/>
                  </a:lnSpc>
                  <a:buFont typeface="Arial" panose="020B0604020202020204" pitchFamily="34" charset="0"/>
                  <a:buNone/>
                </a:pPr>
                <a:r>
                  <a:rPr lang="en-US" sz="1400" dirty="0" smtClean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  <m:d>
                      <m:dPr>
                        <m:ctrlPr>
                          <a:rPr lang="en-US" sz="1400" i="1">
                            <a:latin typeface="Cambria Math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volumetric permittivity distribution</a:t>
                </a:r>
              </a:p>
              <a:p>
                <a:pPr marL="569913" lvl="1" algn="just">
                  <a:lnSpc>
                    <a:spcPct val="114000"/>
                  </a:lnSpc>
                  <a:buFont typeface="Arial" panose="020B0604020202020204" pitchFamily="34" charset="0"/>
                  <a:buNone/>
                </a:pPr>
                <a:r>
                  <a:rPr lang="en-US" sz="1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en-US" sz="1400" i="1">
                            <a:latin typeface="Cambria Math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electric potential </a:t>
                </a:r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distribution</a:t>
                </a:r>
              </a:p>
              <a:p>
                <a:pPr marL="569913" lvl="1" algn="just">
                  <a:lnSpc>
                    <a:spcPct val="114000"/>
                  </a:lnSpc>
                  <a:buFont typeface="Arial" panose="020B0604020202020204" pitchFamily="34" charset="0"/>
                  <a:buNone/>
                </a:pPr>
                <a:r>
                  <a:rPr lang="en-US" sz="14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d>
                      <m:dPr>
                        <m:ctrlPr>
                          <a:rPr lang="en-US" sz="1400" i="1">
                            <a:latin typeface="Cambria Math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charge density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69913" lvl="1" algn="just">
                  <a:lnSpc>
                    <a:spcPct val="114000"/>
                  </a:lnSpc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Electrodes are excited one at a time and the inter-electrode capacitances are measured.</a:t>
                </a:r>
              </a:p>
              <a:p>
                <a:pPr marL="569913" lvl="1" algn="just">
                  <a:lnSpc>
                    <a:spcPct val="114000"/>
                  </a:lnSpc>
                </a:pPr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volumetric permittivity distribution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  <m:d>
                      <m:dPr>
                        <m:ctrlPr>
                          <a:rPr lang="en-US" sz="1400" i="1">
                            <a:latin typeface="Cambria Math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reconstructed from the measured capacitances and visualized as a 3D or 2D image.</a:t>
                </a: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090864"/>
                <a:ext cx="4273553" cy="4800600"/>
              </a:xfrm>
              <a:prstGeom prst="rect">
                <a:avLst/>
              </a:prstGeom>
              <a:blipFill rotWithShape="1">
                <a:blip r:embed="rId3"/>
                <a:stretch>
                  <a:fillRect l="-428" t="-889" r="-571" b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5595901" y="5758087"/>
            <a:ext cx="30443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 reconstruction steps in ECVT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031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8216" y="3807214"/>
            <a:ext cx="3719624" cy="694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Collect data according to the optimal dimensions determined to use in Stage 1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8216" y="2709332"/>
            <a:ext cx="3719624" cy="694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Calibrate DAS according to known or estimated system parameters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02198" y="2745661"/>
            <a:ext cx="3685757" cy="6218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Generate system of equations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02199" y="3807214"/>
            <a:ext cx="3685757" cy="6218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Solve system of </a:t>
            </a:r>
            <a:r>
              <a:rPr lang="en-US" sz="1400" dirty="0">
                <a:solidFill>
                  <a:schemeClr val="tx1"/>
                </a:solidFill>
              </a:rPr>
              <a:t>e</a:t>
            </a:r>
            <a:r>
              <a:rPr lang="en-US" sz="1400" dirty="0" smtClean="0">
                <a:solidFill>
                  <a:schemeClr val="tx1"/>
                </a:solidFill>
              </a:rPr>
              <a:t>quations with collected data from Stage 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02198" y="4766121"/>
            <a:ext cx="3685757" cy="651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Generate images or quantified data of the properties to be measured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4" idx="2"/>
            <a:endCxn id="2" idx="0"/>
          </p:cNvCxnSpPr>
          <p:nvPr/>
        </p:nvCxnSpPr>
        <p:spPr>
          <a:xfrm>
            <a:off x="2418028" y="3403880"/>
            <a:ext cx="0" cy="403334"/>
          </a:xfrm>
          <a:prstGeom prst="straightConnector1">
            <a:avLst/>
          </a:prstGeom>
          <a:noFill/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58216" y="4955821"/>
            <a:ext cx="3719624" cy="46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Stage 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8217" y="1794932"/>
            <a:ext cx="3719624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Stage 1</a:t>
            </a:r>
          </a:p>
        </p:txBody>
      </p:sp>
      <p:cxnSp>
        <p:nvCxnSpPr>
          <p:cNvPr id="18" name="Straight Arrow Connector 17"/>
          <p:cNvCxnSpPr>
            <a:stCxn id="16" idx="2"/>
            <a:endCxn id="4" idx="0"/>
          </p:cNvCxnSpPr>
          <p:nvPr/>
        </p:nvCxnSpPr>
        <p:spPr>
          <a:xfrm flipH="1">
            <a:off x="2418028" y="2328332"/>
            <a:ext cx="1" cy="381000"/>
          </a:xfrm>
          <a:prstGeom prst="straightConnector1">
            <a:avLst/>
          </a:prstGeom>
          <a:noFill/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18028" y="4501762"/>
            <a:ext cx="0" cy="403334"/>
          </a:xfrm>
          <a:prstGeom prst="straightConnector1">
            <a:avLst/>
          </a:prstGeom>
          <a:noFill/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902198" y="1794932"/>
            <a:ext cx="3685757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Stage 2</a:t>
            </a:r>
          </a:p>
        </p:txBody>
      </p:sp>
      <p:cxnSp>
        <p:nvCxnSpPr>
          <p:cNvPr id="26" name="Straight Arrow Connector 25"/>
          <p:cNvCxnSpPr>
            <a:stCxn id="25" idx="2"/>
            <a:endCxn id="5" idx="0"/>
          </p:cNvCxnSpPr>
          <p:nvPr/>
        </p:nvCxnSpPr>
        <p:spPr>
          <a:xfrm>
            <a:off x="6745077" y="2328332"/>
            <a:ext cx="0" cy="417329"/>
          </a:xfrm>
          <a:prstGeom prst="straightConnector1">
            <a:avLst/>
          </a:prstGeom>
          <a:noFill/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2"/>
            <a:endCxn id="6" idx="0"/>
          </p:cNvCxnSpPr>
          <p:nvPr/>
        </p:nvCxnSpPr>
        <p:spPr>
          <a:xfrm>
            <a:off x="6745077" y="3367551"/>
            <a:ext cx="1" cy="439663"/>
          </a:xfrm>
          <a:prstGeom prst="straightConnector1">
            <a:avLst/>
          </a:prstGeom>
          <a:noFill/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2"/>
            <a:endCxn id="8" idx="0"/>
          </p:cNvCxnSpPr>
          <p:nvPr/>
        </p:nvCxnSpPr>
        <p:spPr>
          <a:xfrm flipH="1">
            <a:off x="6745077" y="4429104"/>
            <a:ext cx="1" cy="337017"/>
          </a:xfrm>
          <a:prstGeom prst="straightConnector1">
            <a:avLst/>
          </a:prstGeom>
          <a:noFill/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88622" y="5681246"/>
            <a:ext cx="3858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Stage 2 of the Multi-Dimensional </a:t>
            </a:r>
            <a:r>
              <a:rPr lang="en-US" sz="1600" b="1" dirty="0" smtClean="0"/>
              <a:t>Approach</a:t>
            </a:r>
            <a:endParaRPr lang="en-US" sz="1600" b="1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4807205" y="5681246"/>
            <a:ext cx="3858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Stage 3 of the Multi-Dimensional </a:t>
            </a:r>
            <a:r>
              <a:rPr lang="en-US" sz="1600" b="1" dirty="0" smtClean="0"/>
              <a:t>Approach</a:t>
            </a:r>
            <a:endParaRPr lang="en-US" sz="1600" b="1" dirty="0" smtClean="0"/>
          </a:p>
        </p:txBody>
      </p:sp>
      <p:sp>
        <p:nvSpPr>
          <p:cNvPr id="37" name="Rectangle 36"/>
          <p:cNvSpPr/>
          <p:nvPr/>
        </p:nvSpPr>
        <p:spPr>
          <a:xfrm>
            <a:off x="304800" y="1504243"/>
            <a:ext cx="4191000" cy="4177003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58047" y="1504243"/>
            <a:ext cx="4191000" cy="4177003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08168" y="452836"/>
            <a:ext cx="4982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Multi-Dimensional Approach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25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Conclusion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Multi-dimensional imaging </a:t>
            </a:r>
            <a:r>
              <a:rPr lang="en-US" dirty="0" smtClean="0"/>
              <a:t>using capacitance sensors is based on exploring independent dimensions in measured signal from the same sensors.</a:t>
            </a:r>
          </a:p>
          <a:p>
            <a:r>
              <a:rPr lang="en-US" dirty="0" smtClean="0"/>
              <a:t>Additional dimensions enable more degrees of freedom to measure multiphase flow system.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addition; </a:t>
            </a:r>
            <a:r>
              <a:rPr lang="en-US" dirty="0" smtClean="0"/>
              <a:t>capacitance data, phase </a:t>
            </a:r>
            <a:r>
              <a:rPr lang="en-US" dirty="0" smtClean="0"/>
              <a:t>information, frequency information, and derivatives are </a:t>
            </a:r>
            <a:r>
              <a:rPr lang="en-US" dirty="0" smtClean="0"/>
              <a:t>used to imaging </a:t>
            </a:r>
            <a:r>
              <a:rPr lang="en-US" dirty="0" smtClean="0"/>
              <a:t>multiple phases simultaneously.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16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205730"/>
            <a:ext cx="6343411" cy="725738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Dual Modality Concept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EF81019-4CAA-4C0B-B8CA-6B4E3E2F83C1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06987" y="2488572"/>
            <a:ext cx="1007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86200" y="1673501"/>
            <a:ext cx="1335853" cy="12758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acquisition and image reconstruction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88895" y="1673500"/>
            <a:ext cx="614634" cy="5850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 Image 1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91200" y="2380066"/>
            <a:ext cx="613469" cy="5692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3D Image</a:t>
            </a:r>
            <a:r>
              <a:rPr lang="en-US" sz="1400" dirty="0" smtClean="0"/>
              <a:t> 2</a:t>
            </a:r>
            <a:endParaRPr lang="en-US" sz="1400" dirty="0"/>
          </a:p>
        </p:txBody>
      </p:sp>
      <p:sp>
        <p:nvSpPr>
          <p:cNvPr id="9" name="Flowchart: Summing Junction 8"/>
          <p:cNvSpPr/>
          <p:nvPr/>
        </p:nvSpPr>
        <p:spPr>
          <a:xfrm>
            <a:off x="7076501" y="2138740"/>
            <a:ext cx="267889" cy="345334"/>
          </a:xfrm>
          <a:prstGeom prst="flowChartSummingJunc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Elbow Connector 9"/>
          <p:cNvCxnSpPr>
            <a:stCxn id="7" idx="3"/>
            <a:endCxn id="9" idx="0"/>
          </p:cNvCxnSpPr>
          <p:nvPr/>
        </p:nvCxnSpPr>
        <p:spPr>
          <a:xfrm>
            <a:off x="6403529" y="1966010"/>
            <a:ext cx="806917" cy="17273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8" idx="3"/>
            <a:endCxn id="9" idx="2"/>
          </p:cNvCxnSpPr>
          <p:nvPr/>
        </p:nvCxnSpPr>
        <p:spPr>
          <a:xfrm flipV="1">
            <a:off x="6404669" y="2311407"/>
            <a:ext cx="671832" cy="35328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7650464" y="1865149"/>
            <a:ext cx="1036336" cy="89251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 Extraction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9" idx="6"/>
            <a:endCxn id="12" idx="1"/>
          </p:cNvCxnSpPr>
          <p:nvPr/>
        </p:nvCxnSpPr>
        <p:spPr>
          <a:xfrm>
            <a:off x="7344390" y="2311407"/>
            <a:ext cx="3060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581400" y="2258520"/>
            <a:ext cx="31307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1"/>
          </p:cNvCxnSpPr>
          <p:nvPr/>
        </p:nvCxnSpPr>
        <p:spPr>
          <a:xfrm>
            <a:off x="5222053" y="1966010"/>
            <a:ext cx="5668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8" idx="1"/>
          </p:cNvCxnSpPr>
          <p:nvPr/>
        </p:nvCxnSpPr>
        <p:spPr>
          <a:xfrm>
            <a:off x="5222053" y="2664690"/>
            <a:ext cx="5691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1"/>
          </p:cNvCxnSpPr>
          <p:nvPr/>
        </p:nvCxnSpPr>
        <p:spPr>
          <a:xfrm>
            <a:off x="5788895" y="1966010"/>
            <a:ext cx="2049" cy="124339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1"/>
          </p:cNvCxnSpPr>
          <p:nvPr/>
        </p:nvCxnSpPr>
        <p:spPr>
          <a:xfrm>
            <a:off x="5791200" y="2664690"/>
            <a:ext cx="13529" cy="52011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560295" y="3062740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00200" y="3068326"/>
            <a:ext cx="22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98076" y="2908853"/>
                <a:ext cx="2743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076" y="2908853"/>
                <a:ext cx="274358" cy="307777"/>
              </a:xfrm>
              <a:prstGeom prst="rect">
                <a:avLst/>
              </a:prstGeom>
              <a:blipFill rotWithShape="1">
                <a:blip r:embed="rId2"/>
                <a:stretch>
                  <a:fillRect r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31468"/>
            <a:ext cx="1524000" cy="333666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362200" y="4403619"/>
            <a:ext cx="1028700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ECVT sensor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52400" y="1251995"/>
            <a:ext cx="1714500" cy="19990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4000"/>
              </a:lnSpc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Dual Modality</a:t>
            </a:r>
          </a:p>
          <a:p>
            <a:pPr marL="344488" lvl="1" indent="-227013" algn="just">
              <a:lnSpc>
                <a:spcPct val="114000"/>
              </a:lnSpc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3D images in two independent dimensions</a:t>
            </a:r>
          </a:p>
          <a:p>
            <a:pPr marL="344488" lvl="1" indent="-227013" algn="just">
              <a:lnSpc>
                <a:spcPct val="114000"/>
              </a:lnSpc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 extraction is enabled through both images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6401218" y="3251089"/>
            <a:ext cx="167810" cy="25623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7892079" y="3070837"/>
            <a:ext cx="167810" cy="25801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824" y="3886200"/>
            <a:ext cx="1004471" cy="115295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898" y="3886200"/>
            <a:ext cx="995163" cy="115295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495800" y="5139458"/>
            <a:ext cx="1028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43600" y="5178623"/>
            <a:ext cx="1028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DCPT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63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365126"/>
            <a:ext cx="6343411" cy="725738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</a:rPr>
              <a:t>Imaging for non-homogeneous flows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931" y="1842067"/>
            <a:ext cx="3246767" cy="1320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 smtClean="0"/>
              <a:t>Scope: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Non-homogeneous multiphase flows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Example in </a:t>
            </a:r>
            <a:r>
              <a:rPr lang="en-US" sz="1400" dirty="0" smtClean="0">
                <a:cs typeface="Times New Roman" panose="02020603050405020304" pitchFamily="18" charset="0"/>
              </a:rPr>
              <a:t>processing </a:t>
            </a:r>
            <a:r>
              <a:rPr lang="en-US" sz="1400" dirty="0">
                <a:cs typeface="Times New Roman" panose="02020603050405020304" pitchFamily="18" charset="0"/>
              </a:rPr>
              <a:t>technology: fluidized bed, wet gas separator, gas-oil flow in pipelines</a:t>
            </a:r>
            <a:r>
              <a:rPr lang="en-US" sz="1400" dirty="0" smtClean="0">
                <a:cs typeface="Times New Roman" panose="02020603050405020304" pitchFamily="18" charset="0"/>
              </a:rPr>
              <a:t>.</a:t>
            </a:r>
            <a:endParaRPr lang="en-US" sz="1400" dirty="0"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454" y="3847122"/>
            <a:ext cx="2205128" cy="829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 smtClean="0"/>
              <a:t>Solution: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ECVT for one phase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400" dirty="0" smtClean="0"/>
              <a:t>DCPT for another phase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281" y="2057400"/>
            <a:ext cx="2273519" cy="34687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0281" y="5715000"/>
            <a:ext cx="1384540" cy="653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600" b="1" dirty="0" smtClean="0"/>
              <a:t>Three Phase Flow</a:t>
            </a:r>
          </a:p>
        </p:txBody>
      </p:sp>
      <p:sp>
        <p:nvSpPr>
          <p:cNvPr id="7" name="Oval 6"/>
          <p:cNvSpPr/>
          <p:nvPr/>
        </p:nvSpPr>
        <p:spPr>
          <a:xfrm>
            <a:off x="5410200" y="3486963"/>
            <a:ext cx="381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343400" y="3847122"/>
            <a:ext cx="1143000" cy="724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62400" y="4760313"/>
            <a:ext cx="7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6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12445" y="294817"/>
            <a:ext cx="6919111" cy="6577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70C0"/>
                </a:solidFill>
              </a:rPr>
              <a:t>Phase: DCPT Formulation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" y="1828988"/>
            <a:ext cx="2108371" cy="19285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029" y="2376173"/>
            <a:ext cx="2883867" cy="50825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78" y="4337507"/>
            <a:ext cx="1696590" cy="13952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34" y="3664664"/>
            <a:ext cx="2246867" cy="17988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57" y="1455600"/>
            <a:ext cx="831539" cy="312890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 rot="16200000">
            <a:off x="5410262" y="1756763"/>
            <a:ext cx="405728" cy="979346"/>
          </a:xfrm>
          <a:prstGeom prst="rightBrace">
            <a:avLst>
              <a:gd name="adj1" fmla="val 59655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 rot="5400000" flipV="1">
            <a:off x="4521204" y="1668030"/>
            <a:ext cx="405728" cy="3056231"/>
          </a:xfrm>
          <a:prstGeom prst="rightBrace">
            <a:avLst>
              <a:gd name="adj1" fmla="val 59655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858879" y="3744075"/>
                <a:ext cx="2269789" cy="5934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1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600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16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ωμσ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Object</m:t>
                    </m:r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Size</m:t>
                    </m:r>
                  </m:oMath>
                </a14:m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171" y="3744075"/>
                <a:ext cx="2269789" cy="5934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968140" y="2855917"/>
                <a:ext cx="1045671" cy="431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sSup>
                          <m:sSupPr>
                            <m:ctrlPr>
                              <a:rPr lang="en-US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sSup>
                          <m:sSupPr>
                            <m:ctrlPr>
                              <a:rPr lang="en-US" i="1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&lt;&lt; 1</a:t>
                </a:r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852" y="2855916"/>
                <a:ext cx="1045671" cy="431657"/>
              </a:xfrm>
              <a:prstGeom prst="rect">
                <a:avLst/>
              </a:prstGeom>
              <a:blipFill rotWithShape="0">
                <a:blip r:embed="rId8"/>
                <a:stretch>
                  <a:fillRect r="-12791" b="-19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968139" y="4987988"/>
                <a:ext cx="17572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Object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Size</m:t>
                      </m:r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0852" y="4987988"/>
                <a:ext cx="1757212" cy="369332"/>
              </a:xfrm>
              <a:prstGeom prst="rect">
                <a:avLst/>
              </a:prstGeom>
              <a:blipFill rotWithShape="0"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0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552" y="2365625"/>
            <a:ext cx="1508760" cy="1508759"/>
          </a:xfrm>
          <a:prstGeom prst="rect">
            <a:avLst/>
          </a:prstGeom>
        </p:spPr>
      </p:pic>
      <p:sp>
        <p:nvSpPr>
          <p:cNvPr id="44" name="Title 1"/>
          <p:cNvSpPr txBox="1">
            <a:spLocks/>
          </p:cNvSpPr>
          <p:nvPr/>
        </p:nvSpPr>
        <p:spPr>
          <a:xfrm>
            <a:off x="519274" y="238293"/>
            <a:ext cx="7886700" cy="6577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70C0"/>
                </a:solidFill>
              </a:rPr>
              <a:t>ECT and DCPT Behavior  </a:t>
            </a:r>
            <a:endParaRPr lang="en-US" sz="32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8085345" y="2475353"/>
                <a:ext cx="39908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𝐴𝑖𝑟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0460" y="2475352"/>
                <a:ext cx="399084" cy="2462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069944" y="2970446"/>
                <a:ext cx="586635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𝑊𝑎𝑡𝑒𝑟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9925" y="2970445"/>
                <a:ext cx="586635" cy="2462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582" y="4369476"/>
            <a:ext cx="1028700" cy="1371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6587" y="1109165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Object Size is held constant but the material property is changed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414970" y="5577897"/>
                <a:ext cx="2383120" cy="1061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1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r>
                      <a:rPr lang="en-US" sz="14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80</m:t>
                        </m:r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1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=5.5</m:t>
                    </m:r>
                    <m:sSup>
                      <m:sSupPr>
                        <m:ctrlPr>
                          <a:rPr lang="en-US" sz="1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×10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  <m:d>
                      <m:dPr>
                        <m:ctrlPr>
                          <a:rPr lang="en-US" sz="14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endParaRPr lang="en-US" sz="14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en-US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=300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kHz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=1000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14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626" y="5577897"/>
                <a:ext cx="3177493" cy="84561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497878" y="5741076"/>
                <a:ext cx="1099083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𝜔𝜀</m:t>
                          </m:r>
                        </m:den>
                      </m:f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1400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503" y="5741075"/>
                <a:ext cx="1099083" cy="367473"/>
              </a:xfrm>
              <a:prstGeom prst="rect">
                <a:avLst/>
              </a:prstGeom>
              <a:blipFill rotWithShape="0">
                <a:blip r:embed="rId7"/>
                <a:stretch>
                  <a:fillRect l="-2222" r="-111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787378" y="5560385"/>
                <a:ext cx="1704506" cy="728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i="1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ωμσ</m:t>
                              </m:r>
                            </m:den>
                          </m:f>
                        </m:e>
                      </m:rad>
                      <m:r>
                        <a:rPr lang="en-US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≈392</m:t>
                      </m:r>
                      <m:r>
                        <m:rPr>
                          <m:sty m:val="p"/>
                        </m:rPr>
                        <a:rPr lang="en-US" sz="1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837" y="5560385"/>
                <a:ext cx="1704506" cy="7288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9" y="1839392"/>
            <a:ext cx="365760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87" y="1830579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682163" y="1201635"/>
                <a:ext cx="2383120" cy="1440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1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r>
                      <a:rPr lang="en-US" sz="1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80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=5.5</m:t>
                    </m:r>
                    <m:sSup>
                      <m:sSupPr>
                        <m:ctrlPr>
                          <a:rPr lang="en-US" sz="16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endParaRPr lang="en-US" sz="16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=300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kHz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=1000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16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2883" y="1201635"/>
                <a:ext cx="3177493" cy="95327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825419" y="1375338"/>
                <a:ext cx="1417889" cy="472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𝜔𝜀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225" y="1375337"/>
                <a:ext cx="1417889" cy="47243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4065282" y="1201635"/>
                <a:ext cx="1922514" cy="819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i="1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ωμσ</m:t>
                              </m:r>
                            </m:den>
                          </m:f>
                        </m:e>
                      </m:rad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≈392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376" y="1201635"/>
                <a:ext cx="1922513" cy="8198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7207088" y="1426889"/>
                <a:ext cx="15985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Pixels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450" y="1426889"/>
                <a:ext cx="159851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292584" y="3144540"/>
            <a:ext cx="128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ECT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439807" y="5194231"/>
            <a:ext cx="753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96" y="4593631"/>
            <a:ext cx="1736914" cy="2011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911" y="4593631"/>
            <a:ext cx="1729017" cy="2011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89" y="4593631"/>
            <a:ext cx="1721158" cy="2011680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 flipH="1">
            <a:off x="1682163" y="4324884"/>
            <a:ext cx="5946194" cy="0"/>
          </a:xfrm>
          <a:prstGeom prst="line">
            <a:avLst/>
          </a:prstGeom>
          <a:ln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24004" y="1490791"/>
            <a:ext cx="1399032" cy="1399032"/>
            <a:chOff x="5195103" y="3963730"/>
            <a:chExt cx="3731237" cy="279842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5103" y="3963730"/>
              <a:ext cx="3731237" cy="2798428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5894862" y="4197084"/>
              <a:ext cx="2331719" cy="2331719"/>
            </a:xfrm>
            <a:prstGeom prst="ellips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786366" y="5088588"/>
              <a:ext cx="548711" cy="54871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39806" y="1806927"/>
                <a:ext cx="39908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𝐴𝑖𝑟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8" y="1806926"/>
                <a:ext cx="399084" cy="24622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/>
          <p:cNvSpPr/>
          <p:nvPr/>
        </p:nvSpPr>
        <p:spPr>
          <a:xfrm>
            <a:off x="652070" y="1961707"/>
            <a:ext cx="342900" cy="4572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03533" y="2067198"/>
                <a:ext cx="586635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𝑊𝑎𝑡𝑒𝑟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10" y="2067197"/>
                <a:ext cx="586635" cy="24622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itle 1"/>
          <p:cNvSpPr txBox="1">
            <a:spLocks/>
          </p:cNvSpPr>
          <p:nvPr/>
        </p:nvSpPr>
        <p:spPr>
          <a:xfrm>
            <a:off x="124004" y="216516"/>
            <a:ext cx="7886700" cy="6577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70C0"/>
                </a:solidFill>
              </a:rPr>
              <a:t>ECT and DCPT Comparison with Simulations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236" y="2213059"/>
            <a:ext cx="1666808" cy="1920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054" y="2213059"/>
            <a:ext cx="1666808" cy="1920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96" y="2213059"/>
            <a:ext cx="1663720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9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364550" y="818612"/>
                <a:ext cx="2700731" cy="119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1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r>
                      <a:rPr lang="en-US" sz="1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80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=5.5</m:t>
                    </m:r>
                    <m:sSup>
                      <m:sSupPr>
                        <m:ctrlPr>
                          <a:rPr lang="en-US" sz="16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endParaRPr lang="en-US" sz="16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=300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kHz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=1000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16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550" y="818612"/>
                <a:ext cx="2700731" cy="119949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825419" y="1375338"/>
                <a:ext cx="1417889" cy="472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𝜔𝜀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225" y="1375337"/>
                <a:ext cx="1417889" cy="47243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4065282" y="1201635"/>
                <a:ext cx="1922514" cy="819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i="1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ωμσ</m:t>
                              </m:r>
                            </m:den>
                          </m:f>
                        </m:e>
                      </m:rad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≈392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376" y="1201635"/>
                <a:ext cx="1922513" cy="8198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7207088" y="1426889"/>
                <a:ext cx="15985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Pixels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9450" y="1426889"/>
                <a:ext cx="159851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/>
          <p:cNvSpPr txBox="1"/>
          <p:nvPr/>
        </p:nvSpPr>
        <p:spPr>
          <a:xfrm>
            <a:off x="292584" y="3144540"/>
            <a:ext cx="128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ECT</a:t>
            </a:r>
            <a:endParaRPr lang="en-US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391737" y="5194231"/>
            <a:ext cx="80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DCPT</a:t>
            </a:r>
            <a:endParaRPr lang="en-US" b="1" dirty="0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1995071" y="4324884"/>
            <a:ext cx="5633286" cy="0"/>
          </a:xfrm>
          <a:prstGeom prst="line">
            <a:avLst/>
          </a:prstGeom>
          <a:ln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124004" y="76200"/>
            <a:ext cx="7886700" cy="6577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70C0"/>
                </a:solidFill>
              </a:rPr>
              <a:t>ECT and DCPT Comparison with Simulation 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24004" y="1382446"/>
            <a:ext cx="1399032" cy="1399032"/>
            <a:chOff x="5195103" y="3963730"/>
            <a:chExt cx="3731237" cy="2798428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5103" y="3963730"/>
              <a:ext cx="3731237" cy="2798428"/>
            </a:xfrm>
            <a:prstGeom prst="rect">
              <a:avLst/>
            </a:prstGeom>
          </p:spPr>
        </p:pic>
        <p:sp>
          <p:nvSpPr>
            <p:cNvPr id="34" name="Oval 33"/>
            <p:cNvSpPr/>
            <p:nvPr/>
          </p:nvSpPr>
          <p:spPr>
            <a:xfrm>
              <a:off x="5894862" y="4197084"/>
              <a:ext cx="2331719" cy="2331719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786366" y="5088588"/>
              <a:ext cx="548711" cy="548711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03532" y="1632042"/>
                <a:ext cx="586635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𝑊𝑎𝑡𝑒𝑟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08" y="1632041"/>
                <a:ext cx="586635" cy="24622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673863" y="1964716"/>
                <a:ext cx="399084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𝐴𝑖𝑟</m:t>
                      </m:r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484" y="1964715"/>
                <a:ext cx="399084" cy="24622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71" y="2217718"/>
            <a:ext cx="1752600" cy="20116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46" y="2207599"/>
            <a:ext cx="1748790" cy="20116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57" y="2210936"/>
            <a:ext cx="1744980" cy="201168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57" y="4483180"/>
            <a:ext cx="1845329" cy="201168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461" y="4483180"/>
            <a:ext cx="1736359" cy="201168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46" y="4483180"/>
            <a:ext cx="1727951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2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73244" y="2174274"/>
            <a:ext cx="1402974" cy="1406336"/>
            <a:chOff x="656710" y="404440"/>
            <a:chExt cx="1870632" cy="1406336"/>
          </a:xfrm>
        </p:grpSpPr>
        <p:grpSp>
          <p:nvGrpSpPr>
            <p:cNvPr id="49" name="Group 48"/>
            <p:cNvGrpSpPr/>
            <p:nvPr/>
          </p:nvGrpSpPr>
          <p:grpSpPr>
            <a:xfrm>
              <a:off x="661966" y="404440"/>
              <a:ext cx="1865376" cy="1399032"/>
              <a:chOff x="4305470" y="3728044"/>
              <a:chExt cx="3731237" cy="2798428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4305470" y="3728044"/>
                <a:ext cx="3731237" cy="2798428"/>
                <a:chOff x="5195103" y="3963730"/>
                <a:chExt cx="3731237" cy="2798428"/>
              </a:xfrm>
            </p:grpSpPr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95103" y="3963730"/>
                  <a:ext cx="3731237" cy="2798428"/>
                </a:xfrm>
                <a:prstGeom prst="rect">
                  <a:avLst/>
                </a:prstGeom>
              </p:spPr>
            </p:pic>
            <p:sp>
              <p:nvSpPr>
                <p:cNvPr id="54" name="Oval 53"/>
                <p:cNvSpPr/>
                <p:nvPr/>
              </p:nvSpPr>
              <p:spPr>
                <a:xfrm>
                  <a:off x="5894861" y="4197084"/>
                  <a:ext cx="2331720" cy="233172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7090215" y="4466345"/>
                  <a:ext cx="731615" cy="731615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/>
                  <p:cNvSpPr/>
                  <p:nvPr/>
                </p:nvSpPr>
                <p:spPr>
                  <a:xfrm>
                    <a:off x="5247926" y="4531202"/>
                    <a:ext cx="1435283" cy="73876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oMath>
                    </a14:m>
                    <a:r>
                      <a:rPr lang="en-US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47927" y="4531202"/>
                    <a:ext cx="1076462" cy="738760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6" name="Oval 55"/>
            <p:cNvSpPr/>
            <p:nvPr/>
          </p:nvSpPr>
          <p:spPr>
            <a:xfrm>
              <a:off x="1219334" y="1150722"/>
              <a:ext cx="365760" cy="36576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56710" y="411744"/>
              <a:ext cx="1865376" cy="1399032"/>
              <a:chOff x="4305470" y="3728044"/>
              <a:chExt cx="3731237" cy="2798428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4305470" y="3728044"/>
                <a:ext cx="3731237" cy="2798428"/>
                <a:chOff x="5195103" y="3963730"/>
                <a:chExt cx="3731237" cy="2798428"/>
              </a:xfrm>
            </p:grpSpPr>
            <p:pic>
              <p:nvPicPr>
                <p:cNvPr id="60" name="Picture 5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95103" y="3963730"/>
                  <a:ext cx="3731237" cy="2798428"/>
                </a:xfrm>
                <a:prstGeom prst="rect">
                  <a:avLst/>
                </a:prstGeom>
              </p:spPr>
            </p:pic>
            <p:sp>
              <p:nvSpPr>
                <p:cNvPr id="61" name="Oval 60"/>
                <p:cNvSpPr/>
                <p:nvPr/>
              </p:nvSpPr>
              <p:spPr>
                <a:xfrm>
                  <a:off x="5894861" y="4197084"/>
                  <a:ext cx="2331720" cy="2331720"/>
                </a:xfrm>
                <a:prstGeom prst="ellipse">
                  <a:avLst/>
                </a:prstGeom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7100729" y="4575072"/>
                  <a:ext cx="731615" cy="731615"/>
                </a:xfrm>
                <a:prstGeom prst="ellips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Rectangle 58"/>
                  <p:cNvSpPr/>
                  <p:nvPr/>
                </p:nvSpPr>
                <p:spPr>
                  <a:xfrm>
                    <a:off x="5025041" y="4648458"/>
                    <a:ext cx="1564563" cy="49250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𝑊𝑎𝑡𝑒𝑟</m:t>
                          </m:r>
                        </m:oMath>
                      </m:oMathPara>
                    </a14:m>
                    <a:endParaRPr lang="en-US" sz="1000" dirty="0"/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5042" y="4648458"/>
                    <a:ext cx="1173423" cy="492506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3" name="Oval 62"/>
            <p:cNvSpPr/>
            <p:nvPr/>
          </p:nvSpPr>
          <p:spPr>
            <a:xfrm>
              <a:off x="1214078" y="1158026"/>
              <a:ext cx="365760" cy="365760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/>
                <p:nvPr/>
              </p:nvSpPr>
              <p:spPr>
                <a:xfrm>
                  <a:off x="1190314" y="1216655"/>
                  <a:ext cx="532112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𝐴𝑖𝑟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64" name="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0314" y="1216655"/>
                  <a:ext cx="399084" cy="24622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1608341" y="775254"/>
                  <a:ext cx="532112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𝐴𝑖𝑟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8340" y="775254"/>
                  <a:ext cx="399084" cy="24622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5982983" y="2091793"/>
            <a:ext cx="1399032" cy="1399032"/>
            <a:chOff x="474824" y="426057"/>
            <a:chExt cx="1865376" cy="1399032"/>
          </a:xfrm>
        </p:grpSpPr>
        <p:grpSp>
          <p:nvGrpSpPr>
            <p:cNvPr id="66" name="Group 65"/>
            <p:cNvGrpSpPr/>
            <p:nvPr/>
          </p:nvGrpSpPr>
          <p:grpSpPr>
            <a:xfrm>
              <a:off x="474824" y="426057"/>
              <a:ext cx="1865376" cy="1399032"/>
              <a:chOff x="563078" y="426057"/>
              <a:chExt cx="1865376" cy="1399032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563078" y="426057"/>
                <a:ext cx="1865376" cy="1399032"/>
                <a:chOff x="3849215" y="1275299"/>
                <a:chExt cx="3731237" cy="2798428"/>
              </a:xfrm>
            </p:grpSpPr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49215" y="1275299"/>
                  <a:ext cx="3731237" cy="2798428"/>
                </a:xfrm>
                <a:prstGeom prst="rect">
                  <a:avLst/>
                </a:prstGeom>
              </p:spPr>
            </p:pic>
            <p:grpSp>
              <p:nvGrpSpPr>
                <p:cNvPr id="70" name="Group 69"/>
                <p:cNvGrpSpPr/>
                <p:nvPr/>
              </p:nvGrpSpPr>
              <p:grpSpPr>
                <a:xfrm>
                  <a:off x="4548974" y="1508653"/>
                  <a:ext cx="2331719" cy="2331719"/>
                  <a:chOff x="5274516" y="2607316"/>
                  <a:chExt cx="1645920" cy="1645920"/>
                </a:xfrm>
              </p:grpSpPr>
              <p:sp>
                <p:nvSpPr>
                  <p:cNvPr id="71" name="Oval 70"/>
                  <p:cNvSpPr/>
                  <p:nvPr/>
                </p:nvSpPr>
                <p:spPr>
                  <a:xfrm>
                    <a:off x="5274516" y="2607316"/>
                    <a:ext cx="1645920" cy="1645920"/>
                  </a:xfrm>
                  <a:prstGeom prst="ellipse">
                    <a:avLst/>
                  </a:prstGeom>
                </p:spPr>
                <p:style>
                  <a:lnRef idx="2">
                    <a:schemeClr val="accent5"/>
                  </a:lnRef>
                  <a:fillRef idx="1">
                    <a:schemeClr val="lt1"/>
                  </a:fillRef>
                  <a:effectRef idx="0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6134422" y="2919146"/>
                    <a:ext cx="516434" cy="516434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68" name="Oval 67"/>
              <p:cNvSpPr/>
              <p:nvPr/>
            </p:nvSpPr>
            <p:spPr>
              <a:xfrm>
                <a:off x="1130006" y="1157049"/>
                <a:ext cx="365760" cy="36576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/>
                <p:cNvSpPr/>
                <p:nvPr/>
              </p:nvSpPr>
              <p:spPr>
                <a:xfrm>
                  <a:off x="1036743" y="816891"/>
                  <a:ext cx="532112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𝐴𝑖𝑟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742" y="816891"/>
                  <a:ext cx="399084" cy="24622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981147" y="1235276"/>
                  <a:ext cx="672407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𝑊𝑎𝑡𝑒𝑟</m:t>
                        </m:r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147" y="1235276"/>
                  <a:ext cx="504304" cy="21544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1382216" y="838331"/>
                  <a:ext cx="672407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𝑊𝑎𝑡𝑒𝑟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2216" y="838331"/>
                  <a:ext cx="504304" cy="215444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295948" y="1063993"/>
                <a:ext cx="2940557" cy="119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1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r>
                      <a:rPr lang="en-US" sz="16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80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16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=5.5</m:t>
                    </m:r>
                    <m:sSup>
                      <m:sSupPr>
                        <m:ctrlPr>
                          <a:rPr lang="en-US" sz="16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×10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b="0" i="1" smtClean="0"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endParaRPr lang="en-US" sz="16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=300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kHz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=1000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16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48" y="1063993"/>
                <a:ext cx="2940557" cy="119949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168194" y="1375338"/>
                <a:ext cx="1417889" cy="472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𝜔𝜀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925" y="1375337"/>
                <a:ext cx="1417889" cy="47243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3408057" y="1201635"/>
                <a:ext cx="1922514" cy="819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i="1">
                                  <a:latin typeface="Cambria Math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ωμσ</m:t>
                              </m:r>
                            </m:den>
                          </m:f>
                        </m:e>
                      </m:rad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≈392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076" y="1201635"/>
                <a:ext cx="1922513" cy="81984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6549863" y="1426889"/>
                <a:ext cx="15985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Pixels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150" y="1426889"/>
                <a:ext cx="1598515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H="1">
            <a:off x="4553696" y="2208455"/>
            <a:ext cx="36610" cy="4412683"/>
          </a:xfrm>
          <a:prstGeom prst="line">
            <a:avLst/>
          </a:prstGeom>
          <a:ln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755" y="3924095"/>
            <a:ext cx="1938131" cy="2286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119" y="3924095"/>
            <a:ext cx="1922915" cy="2286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4113" y="3484536"/>
            <a:ext cx="128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ECT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3083182" y="3490825"/>
            <a:ext cx="726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DCPT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5551913" y="3573306"/>
            <a:ext cx="128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ECT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7698975" y="3580331"/>
            <a:ext cx="759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DCPT</a:t>
            </a:r>
            <a:endParaRPr lang="en-US" dirty="0"/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133893" y="152400"/>
            <a:ext cx="7886700" cy="6577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0070C0"/>
                </a:solidFill>
              </a:rPr>
              <a:t>ECT and DCPT Comparison with Simulation </a:t>
            </a:r>
            <a:r>
              <a:rPr lang="en-US" sz="3200" b="1" dirty="0" smtClean="0">
                <a:solidFill>
                  <a:srgbClr val="0070C0"/>
                </a:solidFill>
              </a:rPr>
              <a:t>3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87" y="4021286"/>
            <a:ext cx="1775460" cy="2011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78" y="4066720"/>
            <a:ext cx="174235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0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1228</Words>
  <Application>Microsoft Macintosh PowerPoint</Application>
  <PresentationFormat>On-screen Show (4:3)</PresentationFormat>
  <Paragraphs>222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Cambria Math</vt:lpstr>
      <vt:lpstr>Times New Roman</vt:lpstr>
      <vt:lpstr>Wingdings</vt:lpstr>
      <vt:lpstr>Arial</vt:lpstr>
      <vt:lpstr>Office Theme</vt:lpstr>
      <vt:lpstr>Custom Design</vt:lpstr>
      <vt:lpstr>A Multidimensional Approach to Multi-Phase Flow Instrumentation Using Capacitive Sensors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Multi-Frequency &amp;Three Phase Imaging</vt:lpstr>
      <vt:lpstr>Multi-Frequency &amp;Three Phase Imaging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Modality</dc:title>
  <dc:creator>Qussai</dc:creator>
  <cp:lastModifiedBy>Qussai Marashdeh</cp:lastModifiedBy>
  <cp:revision>21</cp:revision>
  <dcterms:created xsi:type="dcterms:W3CDTF">2016-10-27T13:13:15Z</dcterms:created>
  <dcterms:modified xsi:type="dcterms:W3CDTF">2017-08-09T10:49:02Z</dcterms:modified>
</cp:coreProperties>
</file>